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3"/>
    <p:restoredTop sz="57164"/>
  </p:normalViewPr>
  <p:slideViewPr>
    <p:cSldViewPr snapToGrid="0">
      <p:cViewPr>
        <p:scale>
          <a:sx n="75" d="100"/>
          <a:sy n="75" d="100"/>
        </p:scale>
        <p:origin x="912" y="-288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F8D6C-3F49-7544-8227-6C94075337CA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C20FE-9AF0-6C44-9107-5541288BC8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443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everyone. I am </a:t>
            </a:r>
            <a:r>
              <a:rPr kumimoji="1" lang="en" altLang="zh-CN" b="1" dirty="0" err="1">
                <a:solidFill>
                  <a:srgbClr val="C00000"/>
                </a:solidFill>
              </a:rPr>
              <a:t>Jiangkai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I present our work: </a:t>
            </a:r>
            <a:r>
              <a:rPr lang="en" altLang="zh-CN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explore a provocative question: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Prompts Streaming Replace Video Streaming?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represents a paradigm shift from transmitting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transmitting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semantics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3397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Generality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evaluated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across diverse domains: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close-up portraits, natural landscapes, 3D games, and 2D animations.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consistently outperforms baselines.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for challenging cases involving details that generative models typically struggle with—such as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 and fingers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—our end-to-end gradient fitting allows us to reconstruct them accurately.</a:t>
            </a:r>
            <a:br>
              <a:rPr lang="en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0927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Let's look at the system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Overhead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Receiver Side: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It is fast. We achieve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170+ FPS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an RTX 4090, fully supporting real-time playback.</a:t>
            </a: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Sender Side: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This is the current bottleneck. The inversion process requires iterations, causing high latency. This makes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currently more suitable for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Video-on-Demand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0228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prove the feasibility, we built a full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Prototype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integrated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the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dirty="0"/>
              <a:t>streaming platform </a:t>
            </a:r>
            <a:r>
              <a:rPr lang="en" altLang="zh-CN" b="1" dirty="0"/>
              <a:t>Puffer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featuring a custom media server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web player.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facilitate future research, our code is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open-sourced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GitHub. We invite you to try it out.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2550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conclude: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represents a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Paradigm Shift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the first system to replace video streaming with prompt streaming while ensuring pixel alignment.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sender-side latency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remains a challenge for future work, the potential is clear.</a:t>
            </a:r>
          </a:p>
          <a:p>
            <a:endParaRPr lang="en" altLang="zh-C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key takeaway: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"We don't need to send the world. We just need to send the Key—the Prompt—to unlock the world that is already inside the model."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7134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any detailed questions, please contact via email.</a:t>
            </a:r>
            <a:endParaRPr lang="en" altLang="zh-CN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" altLang="zh-CN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very much for your attention.</a:t>
            </a:r>
            <a:endParaRPr lang="en" altLang="zh-CN" b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244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Let's start with the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dilemma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current video streaming.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codecs are approaching their performance limits, trapping us in a severe trade-off:</a:t>
            </a: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bitrates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increase the risk of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stalling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bitrates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inevitably lead to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 degradation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such as blocking artifacts.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bandwidth-constrained environments, traditional codecs simply cannot squeeze out more performance.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532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2C5EC-0EB0-2D10-6578-F92643CEE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5521EA-E925-F5AA-65D7-B391F75AF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67C99C-5346-BAE0-925F-B3AD555C3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Generative AI offers a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opportunity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observe that Generative AI introduces a massive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Asymmetry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this: a tiny prompt of just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 bytes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trigger a model to generate a video of over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Megabyte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led us to a bold idea: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we stream Prompts instead of Video?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send the “prompt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seed", and the receiver "grows" the high-fidelity content.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can do this, we can decouple transmission bitrate from perceptual quality.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038878-2FE0-8514-252E-C541A2D44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224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sounds promising, but existing methods fail to replace video streaming due to critical limitations.</a:t>
            </a: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Text Prompts: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most direct approach is Video Captioning. You generate a description and send it. But text is too abstract. It only guarantees </a:t>
            </a:r>
            <a:r>
              <a:rPr lang="en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semantic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consistency, not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 alignment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generated video might look "correct" conceptually, but it won't be the </a:t>
            </a:r>
            <a:r>
              <a:rPr lang="en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video.</a:t>
            </a:r>
          </a:p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Structural Guidance: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Tools like ControlNet can align edges, but often fail with texture and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Third, Task-Specific Models: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Methods like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keypoint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-driven facial animation work well, but they are limited to specific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cenario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video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conferencing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a solution that is both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Pixel-Aligned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any video content.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851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why we propose </a:t>
            </a:r>
            <a:r>
              <a:rPr lang="en" altLang="zh-CN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the first system to achieve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Pixel-aligned Inversion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general video streaming.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can see in the examples below—whether it's a human face, a landscape, or animation—the generated frames are visually indistinguishable from the originals.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how do we achieve this? I will break down our methodology into three key challenges.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625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 #1: How do we invert a video frame back into a prompt with pixel alignment?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Descent Based Prompt Fitting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framework.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Crucially,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avoid the non-differentiability of discrete text—which blocks gradient backpropagation—we optimize continuous embeddings instead.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iteratively updating the embeddings via gradient descent, we minimize the pixel-wise difference between the generated frame and the target frame.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turns "finding a prompt" into a mathematical optimization problem, guaranteeing pixel-level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alignment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6478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 #2: How do we control the bitrate?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full embedding matrix is actually large.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solve this, we introduce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Low-Rank Decomposition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decompose the embedding matrix into smaller factors.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Rank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becomes our "tuning knob" for the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Bitrate-Quality Trade-off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shown on the right: at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Rank=4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bitrate is ultra-low, but we lose details like the color of the lamp.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 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Rank=16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bitrate increases, but the details are perfectly restored.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allows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adaptively adjust to network conditions, just like a traditional codec.</a:t>
            </a:r>
            <a:br>
              <a:rPr lang="en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111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5E108-5024-4AFF-30CC-F875E006A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00C4AA-E833-F4D5-6158-FCD60B7FC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0D5502-34A0-FE0D-CF45-29693EF67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 #3: How do we handle temporal redundancy?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Inverting every single frame is inefficient because adjacent frames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much of the same content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discovered that in the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 space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adjacent frames exhibit strong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continuity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we propose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Interpolation-aware Compression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only sparsely transmit prompts for keyframes.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intermediate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approximated via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 Interpolation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interpolated prompts can generate continuous, smooth frames.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significantly reduces bandwidth usage.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03348-A369-5B0E-BFA7-8F4CFA87C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987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let's look at the performance. </a:t>
            </a:r>
          </a:p>
          <a:p>
            <a:r>
              <a:rPr lang="en" altLang="zh-CN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achieves a 4x bandwidth saving.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result at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kbps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achieves a perceptual quality comparable to H.265 at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540 kbps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H.265 fails completely at 140 kbps, resulting in severe blocking, 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Promptus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maintains high fidelity.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Quantitatively, we reduce the ratio of severely distorted frames by </a:t>
            </a:r>
            <a:r>
              <a:rPr lang="en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C20FE-9AF0-6C44-9107-5541288BC81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027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A617-7DC3-35F9-7783-466249651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F6369D-3E9E-A52D-AD07-FD93BBFD9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D7A14-7CB6-2CDC-EC28-347BA344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47AA5E-8948-0D21-4DAA-B5F6DBF7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DF5F9-8535-7D04-E745-609C5D9A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73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5CE664-2162-9139-368E-9B5BBB9D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48AF19-FC62-D467-6E60-B2E3DBB42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42305-1DF9-1C96-0D8A-6894FFD0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38994-6E08-592C-648C-0B0A935F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8E940D-89A4-306F-DCF4-6203D518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903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2F6C709-1630-A8C6-07E7-A46E165C7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589F87-89B5-FDB2-C3F8-8511E8913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7AA657-32AD-FE03-72D2-6B34BBAEA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62DAB-5B63-29F9-3AD4-9A434BE7B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93860F-CCB9-187D-EEF8-37EC0B33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258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7E2E2-9823-BAC0-8FED-4808ECF1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D6618B-95EB-D8D8-D6D2-80B01CC5F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372D9-EFEE-A20E-82B7-94C02EC6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BB9C45-925D-439B-76C5-6C7FB68A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0371C-6052-C45D-AB44-A7ADFBB0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669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57914-DD38-C524-2B5F-38D6D71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BD72A8-7A8B-4DF2-47F9-DF62DB05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2FECFF-F2CC-04C9-6450-0FF99FE1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96AFA8-96E6-169C-86EF-708E5767B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F40EEE-9EE4-AA5B-C8D3-B0276DE4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55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C0305-8333-6945-F090-9530DD339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A6E8F8-E42D-FE1F-7A13-F9C33679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B6A8133-4B97-D026-F066-925ADBEC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3FA569-552B-FA7B-8C14-45E24D63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6676FA-3FA1-BD2E-8CE8-298016A6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051833-5126-3D00-3A60-0D11AD38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467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366E4-8A11-5755-135C-871D7A5E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50FD31-3A16-E558-4783-2D664498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5DCC8-0C25-855B-ED26-38CDB60E0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0B5BC2-C646-497E-73C5-00352ECA0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9D27D29-178D-5BEA-CE8F-B353787A6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C67E1D-E682-16A0-A8E8-477A0126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092DC2-A46F-6E23-6B40-A119E8A1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C5B826-2EF0-389E-665A-A3A0ADE0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57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0ED6EC-0793-8790-163E-0F8BE02D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21F7E3-F85E-28B1-B704-63FFA298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6AE8BD-A78F-BDF8-F9DF-5B419768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97880B-3547-022D-06B8-96B1B8D7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058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E54D50-5FDB-4F69-A280-D11206EA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4511A22-7E35-D8C2-4404-B3C6B95B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5D3D68-9438-03EA-6924-6B077B56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76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C66268-A6A2-EE5D-CA1E-5576A46C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595B2-7983-6772-64CA-2536D2BAF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C3C758-8022-1FE1-526D-E3B4BC9B1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19AC94-0F27-9E93-542A-A82EC4FC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4D6E8D-CDEA-C371-9196-8C3213AB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A3063-79DB-03E3-C98F-DDA90739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163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9FADE0-01A1-0AB0-38F6-0D085CAF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386256-A2AF-208D-FB3F-30E4B7094A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B276B4-000A-2A05-473C-C1DAFCAA4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85A72B-0064-425F-0EA8-D17035BA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79E51E-70E7-6B1E-DC86-17DF0EBC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340961-ED06-C5DE-DA64-C3FF42FE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715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CDC5AC-332B-196B-A3FF-A4A0EE48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2E4981-486F-BF4A-105A-474F96F8A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35B4EC-1B69-1369-9BA8-EED12DEB6F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1EFD34-6133-3A43-8E78-6D3624D98326}" type="datetimeFigureOut">
              <a:rPr kumimoji="1" lang="zh-CN" altLang="en-US" smtClean="0"/>
              <a:t>2026/6/7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1E8CD9-87B2-A0D1-8B56-E10FF30B8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9DFDEE-C94E-DF30-C92F-350D2B482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E888F5-D3EC-DA4C-86ED-DE9EEA3D55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713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iangkai.wu@stu.pku.edu.c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417726-BE90-6EDE-9931-7826E8462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814" y="1958071"/>
            <a:ext cx="10712371" cy="1646655"/>
          </a:xfrm>
        </p:spPr>
        <p:txBody>
          <a:bodyPr>
            <a:normAutofit fontScale="90000"/>
          </a:bodyPr>
          <a:lstStyle/>
          <a:p>
            <a:r>
              <a:rPr kumimoji="1" lang="en" altLang="zh-CN" b="1" dirty="0" err="1">
                <a:solidFill>
                  <a:srgbClr val="C00000"/>
                </a:solidFill>
              </a:rPr>
              <a:t>Promptus</a:t>
            </a:r>
            <a:r>
              <a:rPr kumimoji="1" lang="en" altLang="zh-CN" b="1" dirty="0"/>
              <a:t>: Can Prompts Streaming Replace Video Streaming</a:t>
            </a:r>
            <a:endParaRPr kumimoji="1"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FB9CB-52A5-BA28-89A6-8D5ECA877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7492" y="3937705"/>
            <a:ext cx="7157013" cy="935237"/>
          </a:xfrm>
        </p:spPr>
        <p:txBody>
          <a:bodyPr/>
          <a:lstStyle/>
          <a:p>
            <a:r>
              <a:rPr kumimoji="1" lang="en" altLang="zh-CN" b="1" dirty="0" err="1">
                <a:solidFill>
                  <a:srgbClr val="C00000"/>
                </a:solidFill>
              </a:rPr>
              <a:t>Jiangkai</a:t>
            </a:r>
            <a:r>
              <a:rPr kumimoji="1" lang="en" altLang="zh-CN" b="1" dirty="0">
                <a:solidFill>
                  <a:srgbClr val="C00000"/>
                </a:solidFill>
              </a:rPr>
              <a:t> Wu</a:t>
            </a:r>
            <a:r>
              <a:rPr kumimoji="1" lang="en" altLang="zh-CN" dirty="0"/>
              <a:t>,</a:t>
            </a:r>
            <a:r>
              <a:rPr kumimoji="1" lang="zh-CN" altLang="en-US" dirty="0"/>
              <a:t> </a:t>
            </a:r>
            <a:r>
              <a:rPr kumimoji="1" lang="en" altLang="zh-CN" dirty="0"/>
              <a:t>Liming Liu,</a:t>
            </a:r>
            <a:r>
              <a:rPr kumimoji="1" lang="zh-CN" altLang="en-US" dirty="0"/>
              <a:t> </a:t>
            </a:r>
            <a:r>
              <a:rPr kumimoji="1" lang="en" altLang="zh-CN" dirty="0" err="1"/>
              <a:t>Yunpeng</a:t>
            </a:r>
            <a:r>
              <a:rPr kumimoji="1" lang="en" altLang="zh-CN" dirty="0"/>
              <a:t> Tan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" altLang="zh-CN" dirty="0" err="1"/>
              <a:t>Junlin</a:t>
            </a:r>
            <a:r>
              <a:rPr kumimoji="1" lang="en" altLang="zh-CN" dirty="0"/>
              <a:t> Hao, Liang Zhang, </a:t>
            </a:r>
            <a:r>
              <a:rPr kumimoji="1" lang="en" altLang="zh-CN" dirty="0" err="1"/>
              <a:t>Xinggong</a:t>
            </a:r>
            <a:r>
              <a:rPr kumimoji="1" lang="en" altLang="zh-CN" dirty="0"/>
              <a:t> Zhang</a:t>
            </a:r>
          </a:p>
        </p:txBody>
      </p:sp>
      <p:pic>
        <p:nvPicPr>
          <p:cNvPr id="5" name="图片 4" descr="徽标, 公司名称&#10;&#10;AI 生成的内容可能不正确。">
            <a:extLst>
              <a:ext uri="{FF2B5EF4-FFF2-40B4-BE49-F238E27FC236}">
                <a16:creationId xmlns:a16="http://schemas.microsoft.com/office/drawing/2014/main" id="{18998361-496C-F76C-9BE1-91659034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596" y="312036"/>
            <a:ext cx="1344431" cy="1111485"/>
          </a:xfrm>
          <a:prstGeom prst="rect">
            <a:avLst/>
          </a:prstGeom>
        </p:spPr>
      </p:pic>
      <p:pic>
        <p:nvPicPr>
          <p:cNvPr id="7" name="图片 6" descr="卡通人物&#10;&#10;AI 生成的内容可能不正确。">
            <a:extLst>
              <a:ext uri="{FF2B5EF4-FFF2-40B4-BE49-F238E27FC236}">
                <a16:creationId xmlns:a16="http://schemas.microsoft.com/office/drawing/2014/main" id="{35351630-049B-EA7C-54B9-4A126A6D7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500" y="5201019"/>
            <a:ext cx="798654" cy="798654"/>
          </a:xfrm>
          <a:prstGeom prst="rect">
            <a:avLst/>
          </a:prstGeom>
        </p:spPr>
      </p:pic>
      <p:pic>
        <p:nvPicPr>
          <p:cNvPr id="9" name="图片 8" descr="徽标, 公司名称&#10;&#10;AI 生成的内容可能不正确。">
            <a:extLst>
              <a:ext uri="{FF2B5EF4-FFF2-40B4-BE49-F238E27FC236}">
                <a16:creationId xmlns:a16="http://schemas.microsoft.com/office/drawing/2014/main" id="{924FC10D-1BA2-240F-F5D5-97D6B82A4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666" y="5201019"/>
            <a:ext cx="798654" cy="79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8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52451-FB0A-0D9A-C079-B5FED922B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92AE8-8F2A-DD2F-B336-FB656A75E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8037" cy="1325563"/>
          </a:xfrm>
        </p:spPr>
        <p:txBody>
          <a:bodyPr>
            <a:normAutofit/>
          </a:bodyPr>
          <a:lstStyle/>
          <a:p>
            <a:r>
              <a:rPr lang="en" altLang="zh-CN" b="1" dirty="0"/>
              <a:t>Evaluation</a:t>
            </a:r>
            <a:r>
              <a:rPr lang="en-US" altLang="zh-CN" b="1" dirty="0"/>
              <a:t>#2:</a:t>
            </a:r>
            <a:r>
              <a:rPr lang="zh-CN" altLang="en-US" b="1" dirty="0"/>
              <a:t> </a:t>
            </a:r>
            <a:r>
              <a:rPr lang="en-US" altLang="zh-CN" b="1" dirty="0"/>
              <a:t>Generality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4494BD-7A1B-C34A-F1B4-A1ABDB89B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4910703" cy="913027"/>
          </a:xfrm>
        </p:spPr>
        <p:txBody>
          <a:bodyPr>
            <a:normAutofit/>
          </a:bodyPr>
          <a:lstStyle/>
          <a:p>
            <a:r>
              <a:rPr lang="en" altLang="zh-CN" sz="2400" b="1" dirty="0"/>
              <a:t>Generality across Domains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2EDDA5-794F-C1E6-D243-9F89BA71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6" y="2304298"/>
            <a:ext cx="5855784" cy="38999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65A050B-5D05-00BD-FFA6-8D5A07DA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35" y="3299664"/>
            <a:ext cx="5342717" cy="1909244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C4CCC21-3912-410E-B88A-D471A7B889AE}"/>
              </a:ext>
            </a:extLst>
          </p:cNvPr>
          <p:cNvSpPr txBox="1">
            <a:spLocks/>
          </p:cNvSpPr>
          <p:nvPr/>
        </p:nvSpPr>
        <p:spPr>
          <a:xfrm>
            <a:off x="7281297" y="1690688"/>
            <a:ext cx="4910703" cy="913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2400" b="1" dirty="0"/>
              <a:t>Handling Corner Cases</a:t>
            </a:r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7266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A716-8AE4-7923-D055-D9D7C016A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F10B2-EEE4-7386-E7C5-DBF0855A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8037" cy="1325563"/>
          </a:xfrm>
        </p:spPr>
        <p:txBody>
          <a:bodyPr>
            <a:normAutofit/>
          </a:bodyPr>
          <a:lstStyle/>
          <a:p>
            <a:r>
              <a:rPr lang="en" altLang="zh-CN" b="1" dirty="0"/>
              <a:t>Evaluation</a:t>
            </a:r>
            <a:r>
              <a:rPr lang="en-US" altLang="zh-CN" b="1" dirty="0"/>
              <a:t>#3:</a:t>
            </a:r>
            <a:r>
              <a:rPr lang="zh-CN" altLang="en-US" b="1" dirty="0"/>
              <a:t> </a:t>
            </a:r>
            <a:r>
              <a:rPr lang="en-US" altLang="zh-CN" b="1" dirty="0"/>
              <a:t>Overhead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22EC81-EEBC-903C-CAAB-36E7CE3C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78" y="2094249"/>
            <a:ext cx="6538993" cy="1660704"/>
          </a:xfrm>
        </p:spPr>
        <p:txBody>
          <a:bodyPr>
            <a:normAutofit/>
          </a:bodyPr>
          <a:lstStyle/>
          <a:p>
            <a:r>
              <a:rPr lang="en" altLang="zh-CN" b="1" dirty="0"/>
              <a:t>Sender Side (Inversion)</a:t>
            </a:r>
          </a:p>
          <a:p>
            <a:pPr lvl="1"/>
            <a:r>
              <a:rPr kumimoji="1" lang="en" altLang="zh-CN" dirty="0"/>
              <a:t>First Frame: </a:t>
            </a:r>
            <a:r>
              <a:rPr kumimoji="1" lang="en-US" altLang="zh-CN" dirty="0"/>
              <a:t>2k-</a:t>
            </a:r>
            <a:r>
              <a:rPr kumimoji="1" lang="en" altLang="zh-CN" dirty="0"/>
              <a:t>10k iterations</a:t>
            </a:r>
          </a:p>
          <a:p>
            <a:pPr lvl="1"/>
            <a:r>
              <a:rPr lang="en" altLang="zh-CN" dirty="0"/>
              <a:t>Subsequent Frames: 120-500 </a:t>
            </a:r>
            <a:r>
              <a:rPr kumimoji="1" lang="en" altLang="zh-CN" dirty="0"/>
              <a:t>iterations</a:t>
            </a:r>
            <a:endParaRPr lang="en" altLang="zh-CN" dirty="0"/>
          </a:p>
          <a:p>
            <a:pPr lvl="1"/>
            <a:r>
              <a:rPr lang="en" altLang="zh-CN" dirty="0"/>
              <a:t>10 GB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</a:t>
            </a:r>
            <a:endParaRPr lang="en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8A40D7-E483-420B-3572-719E93FD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73" y="3955150"/>
            <a:ext cx="6538992" cy="1781386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4CCE6C8-5BFC-5F1A-10CC-DB3F800A6476}"/>
              </a:ext>
            </a:extLst>
          </p:cNvPr>
          <p:cNvSpPr txBox="1">
            <a:spLocks/>
          </p:cNvSpPr>
          <p:nvPr/>
        </p:nvSpPr>
        <p:spPr>
          <a:xfrm>
            <a:off x="7045271" y="2094249"/>
            <a:ext cx="6538993" cy="1660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Receiver</a:t>
            </a:r>
            <a:r>
              <a:rPr lang="en" altLang="zh-CN" b="1" dirty="0"/>
              <a:t> Side (generation)</a:t>
            </a:r>
          </a:p>
          <a:p>
            <a:pPr lvl="1"/>
            <a:r>
              <a:rPr kumimoji="1" lang="en" altLang="zh-CN" dirty="0"/>
              <a:t>1</a:t>
            </a:r>
            <a:r>
              <a:rPr kumimoji="1" lang="en-US" altLang="zh-CN" dirty="0"/>
              <a:t>70</a:t>
            </a:r>
            <a:r>
              <a:rPr kumimoji="1" lang="en" altLang="zh-CN" dirty="0"/>
              <a:t>+ FPS on RTX 4090D</a:t>
            </a:r>
          </a:p>
          <a:p>
            <a:pPr lvl="1"/>
            <a:r>
              <a:rPr lang="en" altLang="zh-CN" dirty="0"/>
              <a:t>7846 MB</a:t>
            </a:r>
            <a:r>
              <a:rPr lang="zh-CN" altLang="en-US" dirty="0"/>
              <a:t> </a:t>
            </a:r>
            <a:r>
              <a:rPr kumimoji="1" lang="en-US" altLang="zh-CN" dirty="0"/>
              <a:t>Memory</a:t>
            </a:r>
            <a:endParaRPr lang="en" altLang="zh-CN" dirty="0"/>
          </a:p>
        </p:txBody>
      </p:sp>
      <p:pic>
        <p:nvPicPr>
          <p:cNvPr id="7" name="Real-time2.mp4">
            <a:hlinkClick r:id="" action="ppaction://media"/>
            <a:extLst>
              <a:ext uri="{FF2B5EF4-FFF2-40B4-BE49-F238E27FC236}">
                <a16:creationId xmlns:a16="http://schemas.microsoft.com/office/drawing/2014/main" id="{E23AFC6E-E2FC-66BD-6E8E-8E236AE81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5271" y="3694675"/>
            <a:ext cx="4806187" cy="26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62BF7-F0F0-9654-D31C-6F98E8DA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Open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source</a:t>
            </a:r>
            <a:endParaRPr kumimoji="1" lang="zh-CN" altLang="en-US" dirty="0"/>
          </a:p>
        </p:txBody>
      </p:sp>
      <p:pic>
        <p:nvPicPr>
          <p:cNvPr id="12" name="内容占位符 11" descr="QR 代码&#10;&#10;AI 生成的内容可能不正确。">
            <a:extLst>
              <a:ext uri="{FF2B5EF4-FFF2-40B4-BE49-F238E27FC236}">
                <a16:creationId xmlns:a16="http://schemas.microsoft.com/office/drawing/2014/main" id="{95D448B1-294A-3D69-524A-72F3EF73F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9354" y="3806749"/>
            <a:ext cx="2180677" cy="2180677"/>
          </a:xfr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976A85C2-942E-085F-8BF4-0D294AF4725C}"/>
              </a:ext>
            </a:extLst>
          </p:cNvPr>
          <p:cNvSpPr txBox="1">
            <a:spLocks/>
          </p:cNvSpPr>
          <p:nvPr/>
        </p:nvSpPr>
        <p:spPr>
          <a:xfrm>
            <a:off x="838200" y="1631709"/>
            <a:ext cx="10754532" cy="1082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1" dirty="0">
                <a:solidFill>
                  <a:srgbClr val="C00000"/>
                </a:solidFill>
              </a:rPr>
              <a:t>Integration</a:t>
            </a:r>
            <a:r>
              <a:rPr lang="en" altLang="zh-CN" dirty="0"/>
              <a:t> with the streaming platform </a:t>
            </a:r>
            <a:r>
              <a:rPr lang="en" altLang="zh-CN" b="1" dirty="0"/>
              <a:t>Puffer</a:t>
            </a:r>
            <a:endParaRPr kumimoji="1" lang="en" altLang="zh-CN" dirty="0"/>
          </a:p>
          <a:p>
            <a:pPr lvl="1"/>
            <a:r>
              <a:rPr lang="en" altLang="zh-CN" dirty="0"/>
              <a:t>featuring a custom-built media server, prompt channel, and web player.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881F34-24C9-79E0-1AF4-DF0FE4633858}"/>
              </a:ext>
            </a:extLst>
          </p:cNvPr>
          <p:cNvSpPr txBox="1"/>
          <p:nvPr/>
        </p:nvSpPr>
        <p:spPr>
          <a:xfrm>
            <a:off x="8548935" y="6031209"/>
            <a:ext cx="2522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dirty="0" err="1"/>
              <a:t>Github</a:t>
            </a:r>
            <a:endParaRPr lang="en" altLang="zh-CN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A8E4A2-94CE-F6BD-0BC8-A651AD66864B}"/>
              </a:ext>
            </a:extLst>
          </p:cNvPr>
          <p:cNvSpPr txBox="1"/>
          <p:nvPr/>
        </p:nvSpPr>
        <p:spPr>
          <a:xfrm>
            <a:off x="2846204" y="6262042"/>
            <a:ext cx="2522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kumimoji="1" lang="en" altLang="zh-CN" sz="2400" dirty="0"/>
              <a:t>Prototype</a:t>
            </a:r>
            <a:endParaRPr lang="en" altLang="zh-CN" sz="2400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F70793B3-9905-4DE5-6A12-F23EFA064630}"/>
              </a:ext>
            </a:extLst>
          </p:cNvPr>
          <p:cNvSpPr txBox="1">
            <a:spLocks/>
          </p:cNvSpPr>
          <p:nvPr/>
        </p:nvSpPr>
        <p:spPr>
          <a:xfrm>
            <a:off x="838200" y="2552431"/>
            <a:ext cx="10754532" cy="876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sourced:</a:t>
            </a:r>
            <a:r>
              <a:rPr lang="zh-CN" altLang="en-US" dirty="0"/>
              <a:t> </a:t>
            </a:r>
            <a:r>
              <a:rPr lang="en" altLang="zh-CN" dirty="0"/>
              <a:t>https://</a:t>
            </a:r>
            <a:r>
              <a:rPr lang="en" altLang="zh-CN" dirty="0" err="1"/>
              <a:t>github.com</a:t>
            </a:r>
            <a:r>
              <a:rPr lang="en" altLang="zh-CN" dirty="0"/>
              <a:t>/</a:t>
            </a:r>
            <a:r>
              <a:rPr lang="en" altLang="zh-CN" dirty="0" err="1"/>
              <a:t>JiangkaiWu</a:t>
            </a:r>
            <a:r>
              <a:rPr lang="en" altLang="zh-CN" dirty="0"/>
              <a:t>/</a:t>
            </a:r>
            <a:r>
              <a:rPr lang="en" altLang="zh-CN" dirty="0" err="1"/>
              <a:t>Promptus</a:t>
            </a:r>
            <a:endParaRPr kumimoji="1" lang="en" altLang="zh-CN" dirty="0"/>
          </a:p>
        </p:txBody>
      </p:sp>
      <p:pic>
        <p:nvPicPr>
          <p:cNvPr id="24" name="图形 23">
            <a:extLst>
              <a:ext uri="{FF2B5EF4-FFF2-40B4-BE49-F238E27FC236}">
                <a16:creationId xmlns:a16="http://schemas.microsoft.com/office/drawing/2014/main" id="{0D08EE41-0338-A201-19AF-349F48F40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2633" y="623983"/>
            <a:ext cx="1154118" cy="1255579"/>
          </a:xfrm>
          <a:prstGeom prst="rect">
            <a:avLst/>
          </a:prstGeom>
        </p:spPr>
      </p:pic>
      <p:pic>
        <p:nvPicPr>
          <p:cNvPr id="3" name="trace_cut.mp4">
            <a:hlinkClick r:id="" action="ppaction://media"/>
            <a:extLst>
              <a:ext uri="{FF2B5EF4-FFF2-40B4-BE49-F238E27FC236}">
                <a16:creationId xmlns:a16="http://schemas.microsoft.com/office/drawing/2014/main" id="{9C09907F-2DDA-8BD2-A484-4D54FCC35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8634" y="3336565"/>
            <a:ext cx="5200846" cy="29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912EB7-6280-35DF-BEB9-3051BA76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b="1" dirty="0"/>
              <a:t>Conclusion</a:t>
            </a:r>
            <a:r>
              <a:rPr lang="en-US" altLang="zh-CN" b="1" dirty="0"/>
              <a:t>,</a:t>
            </a:r>
            <a:r>
              <a:rPr lang="zh-CN" altLang="en-US" b="1" dirty="0"/>
              <a:t> </a:t>
            </a:r>
            <a:r>
              <a:rPr lang="en-US" altLang="zh-CN" b="1" dirty="0"/>
              <a:t>Limitation</a:t>
            </a:r>
            <a:r>
              <a:rPr lang="zh-CN" altLang="en-US" b="1" dirty="0"/>
              <a:t> </a:t>
            </a:r>
            <a:r>
              <a:rPr lang="en-US" altLang="zh-CN" b="1" dirty="0"/>
              <a:t>&amp;</a:t>
            </a:r>
            <a:r>
              <a:rPr lang="zh-CN" altLang="en-US" b="1" dirty="0"/>
              <a:t> </a:t>
            </a:r>
            <a:r>
              <a:rPr lang="en-US" altLang="zh-CN" b="1" dirty="0"/>
              <a:t>Takeaway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D65712-41B4-5467-30C7-22695FF76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16146" cy="1325563"/>
          </a:xfrm>
        </p:spPr>
        <p:txBody>
          <a:bodyPr/>
          <a:lstStyle/>
          <a:p>
            <a:r>
              <a:rPr lang="en" altLang="zh-CN" b="1" dirty="0"/>
              <a:t>Paradigm Shift</a:t>
            </a:r>
          </a:p>
          <a:p>
            <a:pPr lvl="1"/>
            <a:r>
              <a:rPr kumimoji="1" lang="en" altLang="zh-CN" dirty="0" err="1"/>
              <a:t>Promptus</a:t>
            </a:r>
            <a:r>
              <a:rPr kumimoji="1" lang="en" altLang="zh-CN" dirty="0"/>
              <a:t> is the first system to </a:t>
            </a:r>
            <a:r>
              <a:rPr kumimoji="1" lang="en" altLang="zh-CN" b="1" dirty="0">
                <a:solidFill>
                  <a:srgbClr val="C00000"/>
                </a:solidFill>
              </a:rPr>
              <a:t>replace</a:t>
            </a:r>
            <a:r>
              <a:rPr kumimoji="1" lang="en" altLang="zh-CN" dirty="0"/>
              <a:t> video streaming with prompt streaming, achieving </a:t>
            </a:r>
            <a:r>
              <a:rPr lang="en" altLang="zh-CN" b="1" dirty="0">
                <a:solidFill>
                  <a:srgbClr val="C00000"/>
                </a:solidFill>
              </a:rPr>
              <a:t>pixel-alignment</a:t>
            </a:r>
            <a:r>
              <a:rPr kumimoji="1" lang="en" altLang="zh-CN" dirty="0">
                <a:solidFill>
                  <a:srgbClr val="C00000"/>
                </a:solidFill>
              </a:rPr>
              <a:t>.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28E7D37-03B4-54FE-FDFC-E0B3977ADC40}"/>
              </a:ext>
            </a:extLst>
          </p:cNvPr>
          <p:cNvSpPr txBox="1">
            <a:spLocks/>
          </p:cNvSpPr>
          <p:nvPr/>
        </p:nvSpPr>
        <p:spPr>
          <a:xfrm>
            <a:off x="838200" y="3151188"/>
            <a:ext cx="9452675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Limitation</a:t>
            </a:r>
            <a:endParaRPr lang="en" altLang="zh-CN" b="1" dirty="0"/>
          </a:p>
          <a:p>
            <a:pPr lvl="1"/>
            <a:r>
              <a:rPr lang="en" altLang="zh-CN" dirty="0"/>
              <a:t>The high latency of inversion renders </a:t>
            </a:r>
            <a:r>
              <a:rPr lang="en" altLang="zh-CN" dirty="0" err="1"/>
              <a:t>Promptus</a:t>
            </a:r>
            <a:r>
              <a:rPr lang="en" altLang="zh-CN" dirty="0"/>
              <a:t> unsuitable for real-time video communication.</a:t>
            </a:r>
            <a:endParaRPr kumimoji="1" lang="zh-CN" altLang="en-US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8381AD5-6338-ACEB-117E-531BE4090E6A}"/>
              </a:ext>
            </a:extLst>
          </p:cNvPr>
          <p:cNvSpPr/>
          <p:nvPr/>
        </p:nvSpPr>
        <p:spPr>
          <a:xfrm>
            <a:off x="838200" y="4618495"/>
            <a:ext cx="10515600" cy="1890793"/>
          </a:xfrm>
          <a:prstGeom prst="roundRect">
            <a:avLst/>
          </a:prstGeom>
          <a:solidFill>
            <a:schemeClr val="tx2">
              <a:lumMod val="90000"/>
              <a:lumOff val="10000"/>
              <a:alpha val="9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i="1" dirty="0"/>
              <a:t>W</a:t>
            </a:r>
            <a:r>
              <a:rPr kumimoji="1" lang="en" altLang="zh-CN" sz="2800" b="1" i="1" dirty="0"/>
              <a:t>e don't need to send the world. We just need to send the Key (Prompt) to unlock the world that's already in the model.</a:t>
            </a:r>
            <a:endParaRPr kumimoji="1" lang="zh-CN" alt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47115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3205C-8BE5-C5D0-D008-A6D6D9E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" altLang="zh-CN" b="1" dirty="0">
                <a:solidFill>
                  <a:srgbClr val="C00000"/>
                </a:solidFill>
              </a:rPr>
              <a:t>Thank you for your attention</a:t>
            </a:r>
            <a:r>
              <a:rPr lang="en-US" altLang="zh-CN" b="1" dirty="0">
                <a:solidFill>
                  <a:srgbClr val="C00000"/>
                </a:solidFill>
              </a:rPr>
              <a:t>!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EDD5445-A121-8542-C81F-E6B8F062AF60}"/>
              </a:ext>
            </a:extLst>
          </p:cNvPr>
          <p:cNvSpPr txBox="1">
            <a:spLocks/>
          </p:cNvSpPr>
          <p:nvPr/>
        </p:nvSpPr>
        <p:spPr>
          <a:xfrm>
            <a:off x="838200" y="3432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CN" sz="3600" b="1" dirty="0"/>
              <a:t>For any questions or further discussion, </a:t>
            </a:r>
          </a:p>
          <a:p>
            <a:r>
              <a:rPr lang="en" altLang="zh-CN" sz="3600" b="1" dirty="0"/>
              <a:t>please contact</a:t>
            </a:r>
            <a:r>
              <a:rPr lang="en-US" altLang="zh-CN" sz="3600" b="1" dirty="0"/>
              <a:t>:</a:t>
            </a:r>
            <a:r>
              <a:rPr lang="zh-CN" altLang="en-US" sz="3600" b="1" dirty="0"/>
              <a:t> </a:t>
            </a:r>
            <a:r>
              <a:rPr lang="en" altLang="zh-CN" sz="3600" b="1" dirty="0">
                <a:hlinkClick r:id="rId3"/>
              </a:rPr>
              <a:t>jiangkai.wu@stu.pku.edu.cn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5247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F6D817-7F33-FEA1-76C3-1CA2D597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b="1" dirty="0"/>
              <a:t>The Video Streaming Dilemma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ECBA8A-4397-FE9E-505C-02495C84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kumimoji="1" lang="en-US" altLang="zh-CN" dirty="0"/>
              <a:t>Video</a:t>
            </a:r>
            <a:r>
              <a:rPr kumimoji="1" lang="zh-CN" altLang="en-US" dirty="0"/>
              <a:t> </a:t>
            </a:r>
            <a:r>
              <a:rPr kumimoji="1" lang="en" altLang="zh-CN" dirty="0"/>
              <a:t>Codecs are approaching their performance envelope.</a:t>
            </a:r>
          </a:p>
          <a:p>
            <a:r>
              <a:rPr kumimoji="1" lang="en" altLang="zh-CN" dirty="0"/>
              <a:t>Trade-off</a:t>
            </a:r>
            <a:r>
              <a:rPr kumimoji="1" lang="en-US" altLang="zh-CN" dirty="0"/>
              <a:t>:</a:t>
            </a:r>
            <a:endParaRPr kumimoji="1" lang="en" altLang="zh-CN" dirty="0"/>
          </a:p>
          <a:p>
            <a:pPr lvl="1"/>
            <a:r>
              <a:rPr lang="en" altLang="zh-CN" sz="2800" dirty="0"/>
              <a:t>High</a:t>
            </a:r>
            <a:r>
              <a:rPr lang="en-US" altLang="zh-CN" sz="2800" dirty="0"/>
              <a:t>er</a:t>
            </a:r>
            <a:r>
              <a:rPr lang="en" altLang="zh-CN" sz="2800" dirty="0"/>
              <a:t> Bitrate </a:t>
            </a:r>
            <a:r>
              <a:rPr lang="en-US" altLang="zh-CN" sz="2800" dirty="0"/>
              <a:t>-&gt;</a:t>
            </a:r>
            <a:r>
              <a:rPr lang="zh-CN" altLang="en-US" sz="2800" dirty="0"/>
              <a:t> </a:t>
            </a:r>
            <a:r>
              <a:rPr lang="en" altLang="zh-CN" sz="2800" b="1" dirty="0">
                <a:solidFill>
                  <a:srgbClr val="C00000"/>
                </a:solidFill>
              </a:rPr>
              <a:t>Stalling Risk</a:t>
            </a:r>
          </a:p>
          <a:p>
            <a:pPr lvl="1"/>
            <a:r>
              <a:rPr kumimoji="1" lang="en-US" altLang="zh-CN" sz="2800" dirty="0"/>
              <a:t>Lower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Bitrate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-&gt;</a:t>
            </a:r>
            <a:r>
              <a:rPr kumimoji="1" lang="zh-CN" altLang="en-US" sz="2800" dirty="0"/>
              <a:t> </a:t>
            </a:r>
            <a:r>
              <a:rPr kumimoji="1" lang="en" altLang="zh-CN" sz="2800" b="1" dirty="0">
                <a:solidFill>
                  <a:srgbClr val="C00000"/>
                </a:solidFill>
              </a:rPr>
              <a:t>Quality degradation</a:t>
            </a:r>
            <a:endParaRPr kumimoji="1" lang="en-US" altLang="zh-CN" sz="2800" b="1" dirty="0">
              <a:solidFill>
                <a:srgbClr val="C0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282B61-317D-FD14-0C8F-B079E37AB611}"/>
              </a:ext>
            </a:extLst>
          </p:cNvPr>
          <p:cNvSpPr txBox="1"/>
          <p:nvPr/>
        </p:nvSpPr>
        <p:spPr>
          <a:xfrm>
            <a:off x="6818375" y="5693283"/>
            <a:ext cx="1232732" cy="340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+mn-ea"/>
              </a:rPr>
              <a:t>1200 kbps</a:t>
            </a:r>
            <a:endParaRPr kumimoji="1" lang="zh-CN" altLang="en-US" sz="2000" dirty="0"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355863-97FB-4EE4-1D87-23E4AAE6EBE1}"/>
              </a:ext>
            </a:extLst>
          </p:cNvPr>
          <p:cNvSpPr txBox="1"/>
          <p:nvPr/>
        </p:nvSpPr>
        <p:spPr>
          <a:xfrm>
            <a:off x="9605252" y="5716447"/>
            <a:ext cx="1040289" cy="340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+mn-ea"/>
              </a:rPr>
              <a:t>200kbps</a:t>
            </a:r>
            <a:endParaRPr kumimoji="1" lang="zh-CN" altLang="en-US" sz="20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55508A-C897-93FF-669D-EE9814D6CB61}"/>
              </a:ext>
            </a:extLst>
          </p:cNvPr>
          <p:cNvSpPr txBox="1"/>
          <p:nvPr/>
        </p:nvSpPr>
        <p:spPr>
          <a:xfrm>
            <a:off x="8284770" y="5709670"/>
            <a:ext cx="1104437" cy="340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+mn-ea"/>
              </a:rPr>
              <a:t>600 kbps</a:t>
            </a:r>
            <a:endParaRPr kumimoji="1" lang="zh-CN" altLang="en-US" sz="2000" dirty="0">
              <a:latin typeface="+mn-ea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3E83A57-B670-5F88-DA5C-D22BD2993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39" y="3904657"/>
            <a:ext cx="5414628" cy="25253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1E1845-309B-F539-5C93-0B4504787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259" y="4510969"/>
            <a:ext cx="1331325" cy="280789"/>
          </a:xfrm>
          <a:prstGeom prst="rect">
            <a:avLst/>
          </a:prstGeom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EF723A04-916A-0A2E-421A-0CBD81DB1CB6}"/>
              </a:ext>
            </a:extLst>
          </p:cNvPr>
          <p:cNvSpPr/>
          <p:nvPr/>
        </p:nvSpPr>
        <p:spPr>
          <a:xfrm rot="19231578">
            <a:off x="2514411" y="4128528"/>
            <a:ext cx="3628119" cy="1660414"/>
          </a:xfrm>
          <a:prstGeom prst="ellipse">
            <a:avLst/>
          </a:prstGeom>
          <a:noFill/>
          <a:ln w="41275">
            <a:solidFill>
              <a:srgbClr val="C00000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5176FDD-51D4-F94F-C659-D4C676249E08}"/>
              </a:ext>
            </a:extLst>
          </p:cNvPr>
          <p:cNvSpPr txBox="1"/>
          <p:nvPr/>
        </p:nvSpPr>
        <p:spPr>
          <a:xfrm>
            <a:off x="4019302" y="6554411"/>
            <a:ext cx="12212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Akhtar, </a:t>
            </a:r>
            <a:r>
              <a:rPr lang="en" altLang="zh-CN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Zahaib</a:t>
            </a:r>
            <a:r>
              <a:rPr lang="en" altLang="zh-CN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et al. “Oboe: Auto-tuning video ABR algorithms to network conditions.”</a:t>
            </a:r>
            <a:r>
              <a:rPr lang="zh-CN" alt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altLang="zh-CN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SIGCOMM</a:t>
            </a:r>
            <a:r>
              <a:rPr lang="en" altLang="zh-CN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2018.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F170E17-2075-AA2F-532D-7F6E8ECE0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043" y="4462120"/>
            <a:ext cx="3827166" cy="12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6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23186-B620-DE85-FCFB-7156BA2CE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>
            <a:extLst>
              <a:ext uri="{FF2B5EF4-FFF2-40B4-BE49-F238E27FC236}">
                <a16:creationId xmlns:a16="http://schemas.microsoft.com/office/drawing/2014/main" id="{9D4DD237-4D90-2FCB-645C-446DEDF6C798}"/>
              </a:ext>
            </a:extLst>
          </p:cNvPr>
          <p:cNvSpPr/>
          <p:nvPr/>
        </p:nvSpPr>
        <p:spPr>
          <a:xfrm>
            <a:off x="621262" y="5501898"/>
            <a:ext cx="10625380" cy="1177232"/>
          </a:xfrm>
          <a:prstGeom prst="roundRect">
            <a:avLst/>
          </a:prstGeom>
          <a:solidFill>
            <a:schemeClr val="accent1">
              <a:alpha val="1029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48B8781-B204-DBCF-EFFE-51773BFC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b="1" dirty="0"/>
              <a:t>The Generative Opportunity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0966BB-F725-AA09-5D35-3F3451BE5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40217"/>
            <a:ext cx="10805933" cy="1007879"/>
          </a:xfrm>
        </p:spPr>
        <p:txBody>
          <a:bodyPr/>
          <a:lstStyle/>
          <a:p>
            <a:r>
              <a:rPr kumimoji="1" lang="en-US" altLang="zh-CN" b="1" dirty="0"/>
              <a:t>I</a:t>
            </a:r>
            <a:r>
              <a:rPr kumimoji="1" lang="en" altLang="zh-CN" b="1" dirty="0" err="1"/>
              <a:t>nformation</a:t>
            </a:r>
            <a:r>
              <a:rPr kumimoji="1" lang="en" altLang="zh-CN" b="1" dirty="0"/>
              <a:t> Asymmetry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prompt-to-video generation</a:t>
            </a:r>
            <a:r>
              <a:rPr kumimoji="1" lang="en" altLang="zh-CN" dirty="0"/>
              <a:t>.</a:t>
            </a:r>
          </a:p>
          <a:p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en" altLang="zh-CN" dirty="0"/>
              <a:t> </a:t>
            </a:r>
            <a:r>
              <a:rPr kumimoji="1" lang="en-US" altLang="zh-CN" b="1" dirty="0">
                <a:solidFill>
                  <a:schemeClr val="accent6">
                    <a:lumMod val="75000"/>
                  </a:schemeClr>
                </a:solidFill>
              </a:rPr>
              <a:t>75</a:t>
            </a:r>
            <a:r>
              <a:rPr kumimoji="1" lang="zh-CN" altLang="en-US" dirty="0"/>
              <a:t> </a:t>
            </a:r>
            <a:r>
              <a:rPr kumimoji="1" lang="en-US" altLang="zh-CN" dirty="0"/>
              <a:t>bytes</a:t>
            </a:r>
            <a:r>
              <a:rPr kumimoji="1" lang="en" altLang="zh-CN" dirty="0"/>
              <a:t> prompt generate</a:t>
            </a:r>
            <a:r>
              <a:rPr kumimoji="1" lang="en-US" altLang="zh-CN" dirty="0"/>
              <a:t>s</a:t>
            </a:r>
            <a:r>
              <a:rPr kumimoji="1" lang="en" altLang="zh-CN" dirty="0"/>
              <a:t> a </a:t>
            </a:r>
            <a:r>
              <a:rPr kumimoji="1" lang="en-US" altLang="zh-CN" b="1" dirty="0">
                <a:solidFill>
                  <a:srgbClr val="C00000"/>
                </a:solidFill>
              </a:rPr>
              <a:t>1,372,160</a:t>
            </a:r>
            <a:r>
              <a:rPr kumimoji="1" lang="en-US" altLang="zh-CN" dirty="0"/>
              <a:t> bytes </a:t>
            </a:r>
            <a:r>
              <a:rPr kumimoji="1" lang="en" altLang="zh-CN" dirty="0"/>
              <a:t>video</a:t>
            </a:r>
            <a:r>
              <a:rPr kumimoji="1" lang="en-US" altLang="zh-CN" dirty="0"/>
              <a:t>.</a:t>
            </a:r>
            <a:endParaRPr kumimoji="1" lang="en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B9270A3-70E7-03AF-0768-012C03969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631" y="2548096"/>
            <a:ext cx="8010645" cy="2769687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DBD0D047-07A4-1516-F2AA-DB8D411B5FCC}"/>
              </a:ext>
            </a:extLst>
          </p:cNvPr>
          <p:cNvSpPr txBox="1">
            <a:spLocks/>
          </p:cNvSpPr>
          <p:nvPr/>
        </p:nvSpPr>
        <p:spPr>
          <a:xfrm>
            <a:off x="530986" y="5671251"/>
            <a:ext cx="10805933" cy="1007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b="1" dirty="0"/>
              <a:t>Can we stream </a:t>
            </a:r>
            <a:r>
              <a:rPr kumimoji="1" lang="en-US" altLang="zh-CN" b="1" u="sng" dirty="0">
                <a:solidFill>
                  <a:srgbClr val="C00000"/>
                </a:solidFill>
              </a:rPr>
              <a:t>Prompts</a:t>
            </a:r>
            <a:r>
              <a:rPr kumimoji="1" lang="en-US" altLang="zh-CN" b="1" dirty="0"/>
              <a:t> instead of </a:t>
            </a:r>
            <a:r>
              <a:rPr kumimoji="1" lang="en-US" altLang="zh-CN" b="1" u="sng" dirty="0">
                <a:solidFill>
                  <a:srgbClr val="C00000"/>
                </a:solidFill>
              </a:rPr>
              <a:t>Video</a:t>
            </a:r>
            <a:r>
              <a:rPr kumimoji="1" lang="en-US" altLang="zh-CN" b="1" dirty="0"/>
              <a:t>,</a:t>
            </a:r>
            <a:r>
              <a:rPr kumimoji="1" lang="zh-CN" altLang="en-US" b="1" dirty="0"/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d</a:t>
            </a:r>
            <a:r>
              <a:rPr kumimoji="1" lang="en" altLang="zh-CN" b="1" dirty="0" err="1">
                <a:solidFill>
                  <a:srgbClr val="C00000"/>
                </a:solidFill>
              </a:rPr>
              <a:t>ecoupl</a:t>
            </a:r>
            <a:r>
              <a:rPr kumimoji="1" lang="en-US" altLang="zh-CN" b="1" dirty="0" err="1">
                <a:solidFill>
                  <a:srgbClr val="C00000"/>
                </a:solidFill>
              </a:rPr>
              <a:t>ing</a:t>
            </a:r>
            <a:r>
              <a:rPr kumimoji="1" lang="en" altLang="zh-CN" b="1" dirty="0">
                <a:solidFill>
                  <a:srgbClr val="C00000"/>
                </a:solidFill>
              </a:rPr>
              <a:t> </a:t>
            </a:r>
            <a:r>
              <a:rPr kumimoji="1" lang="en" altLang="zh-CN" b="1" dirty="0"/>
              <a:t>transmission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b</a:t>
            </a:r>
            <a:r>
              <a:rPr kumimoji="1" lang="en" altLang="zh-CN" b="1" dirty="0" err="1"/>
              <a:t>itrate</a:t>
            </a:r>
            <a:r>
              <a:rPr kumimoji="1" lang="en" altLang="zh-CN" b="1" dirty="0"/>
              <a:t> from perceptual </a:t>
            </a:r>
            <a:r>
              <a:rPr kumimoji="1" lang="en-US" altLang="zh-CN" b="1" dirty="0"/>
              <a:t>q</a:t>
            </a:r>
            <a:r>
              <a:rPr kumimoji="1" lang="en" altLang="zh-CN" b="1" dirty="0" err="1"/>
              <a:t>uality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?</a:t>
            </a:r>
            <a:endParaRPr kumimoji="1" lang="en" altLang="zh-CN" dirty="0"/>
          </a:p>
        </p:txBody>
      </p:sp>
    </p:spTree>
    <p:extLst>
      <p:ext uri="{BB962C8B-B14F-4D97-AF65-F5344CB8AC3E}">
        <p14:creationId xmlns:p14="http://schemas.microsoft.com/office/powerpoint/2010/main" val="191057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A6F9A-470D-5E56-8AA0-520F1F7F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zh-CN" b="1" dirty="0"/>
              <a:t>Limitations of Existing </a:t>
            </a:r>
            <a:r>
              <a:rPr lang="en-US" altLang="zh-CN" b="1" dirty="0"/>
              <a:t>Methods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975CD5-842E-8D76-60CC-A28119271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790" y="2864876"/>
            <a:ext cx="3254528" cy="17581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F9812A-634F-2E74-C96F-5F13DD12B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33149"/>
            <a:ext cx="3996133" cy="15209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FAC9102-BF31-BFC8-610A-81FF03A9E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154" y="1286582"/>
            <a:ext cx="5257800" cy="1468215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99732F7-6672-09DC-D9EA-5059AC9B99F7}"/>
              </a:ext>
            </a:extLst>
          </p:cNvPr>
          <p:cNvSpPr txBox="1">
            <a:spLocks/>
          </p:cNvSpPr>
          <p:nvPr/>
        </p:nvSpPr>
        <p:spPr>
          <a:xfrm>
            <a:off x="838199" y="1800767"/>
            <a:ext cx="10805933" cy="1819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1" dirty="0"/>
              <a:t>Text Prompt</a:t>
            </a:r>
          </a:p>
          <a:p>
            <a:pPr lvl="1"/>
            <a:r>
              <a:rPr kumimoji="1" lang="en" altLang="zh-CN" dirty="0"/>
              <a:t>e.g., Captioning</a:t>
            </a:r>
          </a:p>
          <a:p>
            <a:pPr lvl="1"/>
            <a:r>
              <a:rPr lang="en" altLang="zh-CN" b="1" dirty="0">
                <a:solidFill>
                  <a:srgbClr val="C00000"/>
                </a:solidFill>
              </a:rPr>
              <a:t>No Pixel Alignment</a:t>
            </a:r>
            <a:endParaRPr kumimoji="1" lang="en" altLang="zh-CN" dirty="0">
              <a:solidFill>
                <a:srgbClr val="C00000"/>
              </a:solidFill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063F88DB-277B-5ECC-6F80-FD3C3BC247FE}"/>
              </a:ext>
            </a:extLst>
          </p:cNvPr>
          <p:cNvSpPr txBox="1">
            <a:spLocks/>
          </p:cNvSpPr>
          <p:nvPr/>
        </p:nvSpPr>
        <p:spPr>
          <a:xfrm>
            <a:off x="838198" y="3250010"/>
            <a:ext cx="10805933" cy="1819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1" dirty="0"/>
              <a:t>Structural Guidance</a:t>
            </a:r>
          </a:p>
          <a:p>
            <a:pPr lvl="1"/>
            <a:r>
              <a:rPr kumimoji="1" lang="en" altLang="zh-CN" dirty="0"/>
              <a:t>e.g., ControlNet</a:t>
            </a:r>
          </a:p>
          <a:p>
            <a:pPr lvl="1"/>
            <a:r>
              <a:rPr lang="en" altLang="zh-CN" b="1" dirty="0">
                <a:solidFill>
                  <a:srgbClr val="C00000"/>
                </a:solidFill>
              </a:rPr>
              <a:t>Texture &amp; Color Misalignment</a:t>
            </a:r>
            <a:endParaRPr kumimoji="1" lang="en" altLang="zh-CN" dirty="0">
              <a:solidFill>
                <a:srgbClr val="C00000"/>
              </a:solidFill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E7B1A39-E285-FC28-D221-0A1B2580E252}"/>
              </a:ext>
            </a:extLst>
          </p:cNvPr>
          <p:cNvSpPr txBox="1">
            <a:spLocks/>
          </p:cNvSpPr>
          <p:nvPr/>
        </p:nvSpPr>
        <p:spPr>
          <a:xfrm>
            <a:off x="838198" y="4799171"/>
            <a:ext cx="10805933" cy="1819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1" dirty="0"/>
              <a:t>Task-Specific Models</a:t>
            </a:r>
          </a:p>
          <a:p>
            <a:pPr lvl="1"/>
            <a:r>
              <a:rPr kumimoji="1" lang="en" altLang="zh-CN" dirty="0"/>
              <a:t>e.g., Facial Animation</a:t>
            </a:r>
          </a:p>
          <a:p>
            <a:pPr lvl="1"/>
            <a:r>
              <a:rPr lang="en" altLang="zh-CN" b="1" dirty="0">
                <a:solidFill>
                  <a:srgbClr val="C00000"/>
                </a:solidFill>
              </a:rPr>
              <a:t>Limited Domain</a:t>
            </a:r>
            <a:endParaRPr kumimoji="1" lang="en" altLang="zh-CN" dirty="0">
              <a:solidFill>
                <a:srgbClr val="C0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E2B5E3-E361-2218-3E46-61198E51FB51}"/>
              </a:ext>
            </a:extLst>
          </p:cNvPr>
          <p:cNvSpPr txBox="1"/>
          <p:nvPr/>
        </p:nvSpPr>
        <p:spPr>
          <a:xfrm>
            <a:off x="135067" y="6365060"/>
            <a:ext cx="12212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Qiao, Li, et al. "Latency-aware generative semantic communications with pre-trained diffusion models." IEEE wireless communications letters 2024.</a:t>
            </a:r>
          </a:p>
          <a:p>
            <a:r>
              <a:rPr lang="en" altLang="zh-CN" sz="1400" dirty="0">
                <a:solidFill>
                  <a:schemeClr val="bg1">
                    <a:lumMod val="65000"/>
                  </a:schemeClr>
                </a:solidFill>
              </a:rPr>
              <a:t>Wang, Ting-Chun, Arun Mallya, and Ming-Yu Liu. "One-shot free-view neural talking-head synthesis for video conferencing." 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CVPR</a:t>
            </a:r>
            <a:r>
              <a:rPr lang="en" altLang="zh-CN" sz="1400" dirty="0">
                <a:solidFill>
                  <a:schemeClr val="bg1">
                    <a:lumMod val="65000"/>
                  </a:schemeClr>
                </a:solidFill>
              </a:rPr>
              <a:t> 2021.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4DDF08-6A63-38E0-8BE7-0103E14E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2" y="248495"/>
            <a:ext cx="11720199" cy="1325563"/>
          </a:xfrm>
        </p:spPr>
        <p:txBody>
          <a:bodyPr>
            <a:normAutofit/>
          </a:bodyPr>
          <a:lstStyle/>
          <a:p>
            <a:r>
              <a:rPr lang="en" altLang="zh-CN" sz="4000" b="1" dirty="0"/>
              <a:t>Prompt</a:t>
            </a:r>
            <a:r>
              <a:rPr lang="en-US" altLang="zh-CN" sz="4000" b="1" dirty="0"/>
              <a:t>us:</a:t>
            </a:r>
            <a:r>
              <a:rPr lang="zh-CN" altLang="en-US" sz="4000" b="1" dirty="0"/>
              <a:t> </a:t>
            </a:r>
            <a:r>
              <a:rPr lang="en" altLang="zh-CN" sz="4000" b="1" dirty="0"/>
              <a:t>Pixel-aligned Inversion for General Video</a:t>
            </a:r>
            <a:endParaRPr kumimoji="1"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D27EB-9BE3-12DA-9827-1C3A966B8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00" y="2183012"/>
            <a:ext cx="3171092" cy="1603375"/>
          </a:xfrm>
        </p:spPr>
        <p:txBody>
          <a:bodyPr/>
          <a:lstStyle/>
          <a:p>
            <a:r>
              <a:rPr kumimoji="1" lang="en" altLang="zh-CN" dirty="0"/>
              <a:t>Pixel-align</a:t>
            </a:r>
            <a:r>
              <a:rPr kumimoji="1" lang="en-US" altLang="zh-CN" dirty="0" err="1"/>
              <a:t>ment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285AD9-9D0E-A8D5-5C41-12352B8D5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502" y="1769681"/>
            <a:ext cx="8040639" cy="2037804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358D051-157A-4E74-6B4E-2C8F687753B0}"/>
              </a:ext>
            </a:extLst>
          </p:cNvPr>
          <p:cNvSpPr txBox="1">
            <a:spLocks/>
          </p:cNvSpPr>
          <p:nvPr/>
        </p:nvSpPr>
        <p:spPr>
          <a:xfrm>
            <a:off x="661400" y="4651225"/>
            <a:ext cx="2941102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dirty="0"/>
              <a:t>Generality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DBCA9F-AC0A-1A4B-25AF-2C18A7DFA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8240" y="4491809"/>
            <a:ext cx="1355008" cy="13550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B213E-8D89-5B35-3134-B7E33A9AE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7623" y="4504005"/>
            <a:ext cx="1330617" cy="1330617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D898C528-EF63-3757-C3D1-197FBC3C6FB3}"/>
              </a:ext>
            </a:extLst>
          </p:cNvPr>
          <p:cNvSpPr txBox="1">
            <a:spLocks/>
          </p:cNvSpPr>
          <p:nvPr/>
        </p:nvSpPr>
        <p:spPr>
          <a:xfrm>
            <a:off x="3987879" y="4084029"/>
            <a:ext cx="2108121" cy="81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400" dirty="0"/>
              <a:t>Human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face</a:t>
            </a:r>
            <a:endParaRPr kumimoji="1" lang="zh-CN" altLang="en-US" sz="2400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8DD8C26-5D1C-27FE-00E8-20A5EFF647D5}"/>
              </a:ext>
            </a:extLst>
          </p:cNvPr>
          <p:cNvSpPr txBox="1">
            <a:spLocks/>
          </p:cNvSpPr>
          <p:nvPr/>
        </p:nvSpPr>
        <p:spPr>
          <a:xfrm>
            <a:off x="6733564" y="4087226"/>
            <a:ext cx="2108121" cy="81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400" dirty="0"/>
              <a:t>Landscape</a:t>
            </a:r>
            <a:endParaRPr kumimoji="1" lang="zh-CN" altLang="en-US" sz="2400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B59BE7A7-1C83-54A3-8B65-9737C3B35255}"/>
              </a:ext>
            </a:extLst>
          </p:cNvPr>
          <p:cNvSpPr txBox="1">
            <a:spLocks/>
          </p:cNvSpPr>
          <p:nvPr/>
        </p:nvSpPr>
        <p:spPr>
          <a:xfrm>
            <a:off x="9395186" y="4084029"/>
            <a:ext cx="2108121" cy="81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400" dirty="0"/>
              <a:t>Animation</a:t>
            </a:r>
            <a:endParaRPr kumimoji="1" lang="zh-CN" altLang="en-US" sz="24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70D7231-7051-BA9E-AB2C-EA6CE190A70C}"/>
              </a:ext>
            </a:extLst>
          </p:cNvPr>
          <p:cNvGrpSpPr/>
          <p:nvPr/>
        </p:nvGrpSpPr>
        <p:grpSpPr>
          <a:xfrm>
            <a:off x="3747136" y="6042440"/>
            <a:ext cx="2432927" cy="815560"/>
            <a:chOff x="3747136" y="6017441"/>
            <a:chExt cx="2432927" cy="815560"/>
          </a:xfrm>
        </p:grpSpPr>
        <p:sp>
          <p:nvSpPr>
            <p:cNvPr id="13" name="内容占位符 2">
              <a:extLst>
                <a:ext uri="{FF2B5EF4-FFF2-40B4-BE49-F238E27FC236}">
                  <a16:creationId xmlns:a16="http://schemas.microsoft.com/office/drawing/2014/main" id="{2F513F8F-FC3E-878B-1FEF-1720397C7C63}"/>
                </a:ext>
              </a:extLst>
            </p:cNvPr>
            <p:cNvSpPr txBox="1">
              <a:spLocks/>
            </p:cNvSpPr>
            <p:nvPr/>
          </p:nvSpPr>
          <p:spPr>
            <a:xfrm>
              <a:off x="3747136" y="6017441"/>
              <a:ext cx="1093532" cy="8155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/>
                <a:t>original</a:t>
              </a:r>
              <a:endParaRPr kumimoji="1" lang="zh-CN" altLang="en-US" sz="2000" dirty="0"/>
            </a:p>
          </p:txBody>
        </p:sp>
        <p:sp>
          <p:nvSpPr>
            <p:cNvPr id="14" name="内容占位符 2">
              <a:extLst>
                <a:ext uri="{FF2B5EF4-FFF2-40B4-BE49-F238E27FC236}">
                  <a16:creationId xmlns:a16="http://schemas.microsoft.com/office/drawing/2014/main" id="{54B86FF0-4E99-AA5F-210A-BDD8BFAA8ADE}"/>
                </a:ext>
              </a:extLst>
            </p:cNvPr>
            <p:cNvSpPr txBox="1">
              <a:spLocks/>
            </p:cNvSpPr>
            <p:nvPr/>
          </p:nvSpPr>
          <p:spPr>
            <a:xfrm>
              <a:off x="4849057" y="6017441"/>
              <a:ext cx="1331006" cy="8155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/>
                <a:t>generated</a:t>
              </a:r>
              <a:endParaRPr kumimoji="1" lang="zh-CN" altLang="en-US" sz="2000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930914F-C510-1825-74FA-11D1080B1801}"/>
              </a:ext>
            </a:extLst>
          </p:cNvPr>
          <p:cNvGrpSpPr/>
          <p:nvPr/>
        </p:nvGrpSpPr>
        <p:grpSpPr>
          <a:xfrm>
            <a:off x="6324696" y="6042440"/>
            <a:ext cx="2432927" cy="815560"/>
            <a:chOff x="3747136" y="6017441"/>
            <a:chExt cx="2432927" cy="815560"/>
          </a:xfrm>
        </p:grpSpPr>
        <p:sp>
          <p:nvSpPr>
            <p:cNvPr id="17" name="内容占位符 2">
              <a:extLst>
                <a:ext uri="{FF2B5EF4-FFF2-40B4-BE49-F238E27FC236}">
                  <a16:creationId xmlns:a16="http://schemas.microsoft.com/office/drawing/2014/main" id="{8F0A186E-43AB-505F-3EE2-90E2B1BD67CB}"/>
                </a:ext>
              </a:extLst>
            </p:cNvPr>
            <p:cNvSpPr txBox="1">
              <a:spLocks/>
            </p:cNvSpPr>
            <p:nvPr/>
          </p:nvSpPr>
          <p:spPr>
            <a:xfrm>
              <a:off x="3747136" y="6017441"/>
              <a:ext cx="1093532" cy="8155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/>
                <a:t>original</a:t>
              </a:r>
              <a:endParaRPr kumimoji="1" lang="zh-CN" altLang="en-US" sz="2000" dirty="0"/>
            </a:p>
          </p:txBody>
        </p:sp>
        <p:sp>
          <p:nvSpPr>
            <p:cNvPr id="18" name="内容占位符 2">
              <a:extLst>
                <a:ext uri="{FF2B5EF4-FFF2-40B4-BE49-F238E27FC236}">
                  <a16:creationId xmlns:a16="http://schemas.microsoft.com/office/drawing/2014/main" id="{97FB675F-5E70-64E7-0755-CB73E02C2512}"/>
                </a:ext>
              </a:extLst>
            </p:cNvPr>
            <p:cNvSpPr txBox="1">
              <a:spLocks/>
            </p:cNvSpPr>
            <p:nvPr/>
          </p:nvSpPr>
          <p:spPr>
            <a:xfrm>
              <a:off x="4849057" y="6017441"/>
              <a:ext cx="1331006" cy="8155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/>
                <a:t>generated</a:t>
              </a:r>
              <a:endParaRPr kumimoji="1" lang="zh-CN" altLang="en-US" sz="2000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CEFEEA2-DDCB-7535-C8AE-F1B57957FAC5}"/>
              </a:ext>
            </a:extLst>
          </p:cNvPr>
          <p:cNvGrpSpPr/>
          <p:nvPr/>
        </p:nvGrpSpPr>
        <p:grpSpPr>
          <a:xfrm>
            <a:off x="8871776" y="6042440"/>
            <a:ext cx="2432927" cy="815560"/>
            <a:chOff x="3747136" y="6017441"/>
            <a:chExt cx="2432927" cy="815560"/>
          </a:xfrm>
        </p:grpSpPr>
        <p:sp>
          <p:nvSpPr>
            <p:cNvPr id="20" name="内容占位符 2">
              <a:extLst>
                <a:ext uri="{FF2B5EF4-FFF2-40B4-BE49-F238E27FC236}">
                  <a16:creationId xmlns:a16="http://schemas.microsoft.com/office/drawing/2014/main" id="{3ED8FBD5-95A4-9405-91FA-A26B54A182D1}"/>
                </a:ext>
              </a:extLst>
            </p:cNvPr>
            <p:cNvSpPr txBox="1">
              <a:spLocks/>
            </p:cNvSpPr>
            <p:nvPr/>
          </p:nvSpPr>
          <p:spPr>
            <a:xfrm>
              <a:off x="3747136" y="6017441"/>
              <a:ext cx="1093532" cy="8155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/>
                <a:t>original</a:t>
              </a:r>
              <a:endParaRPr kumimoji="1" lang="zh-CN" altLang="en-US" sz="2000" dirty="0"/>
            </a:p>
          </p:txBody>
        </p:sp>
        <p:sp>
          <p:nvSpPr>
            <p:cNvPr id="21" name="内容占位符 2">
              <a:extLst>
                <a:ext uri="{FF2B5EF4-FFF2-40B4-BE49-F238E27FC236}">
                  <a16:creationId xmlns:a16="http://schemas.microsoft.com/office/drawing/2014/main" id="{38DA52D2-F441-7F1E-62AE-D43CDF79A0CA}"/>
                </a:ext>
              </a:extLst>
            </p:cNvPr>
            <p:cNvSpPr txBox="1">
              <a:spLocks/>
            </p:cNvSpPr>
            <p:nvPr/>
          </p:nvSpPr>
          <p:spPr>
            <a:xfrm>
              <a:off x="4849057" y="6017441"/>
              <a:ext cx="1331006" cy="8155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/>
                <a:t>generated</a:t>
              </a:r>
              <a:endParaRPr kumimoji="1" lang="zh-CN" altLang="en-US" sz="2000" dirty="0"/>
            </a:p>
          </p:txBody>
        </p:sp>
      </p:grpSp>
      <p:pic>
        <p:nvPicPr>
          <p:cNvPr id="23" name="promptus_sky.mp4">
            <a:hlinkClick r:id="" action="ppaction://media"/>
            <a:extLst>
              <a:ext uri="{FF2B5EF4-FFF2-40B4-BE49-F238E27FC236}">
                <a16:creationId xmlns:a16="http://schemas.microsoft.com/office/drawing/2014/main" id="{751F3F8A-42E4-701E-8CEA-A5E4346F8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4347" y="4517105"/>
            <a:ext cx="2577562" cy="1288781"/>
          </a:xfrm>
          <a:prstGeom prst="rect">
            <a:avLst/>
          </a:prstGeom>
        </p:spPr>
      </p:pic>
      <p:pic>
        <p:nvPicPr>
          <p:cNvPr id="24" name="promptus_uvg.mp4">
            <a:hlinkClick r:id="" action="ppaction://media"/>
            <a:extLst>
              <a:ext uri="{FF2B5EF4-FFF2-40B4-BE49-F238E27FC236}">
                <a16:creationId xmlns:a16="http://schemas.microsoft.com/office/drawing/2014/main" id="{662499C4-88FA-E6A0-A957-4AB67DBA11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9645" y="4504603"/>
            <a:ext cx="2577560" cy="12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C0906-A15F-2A8E-A30B-C659C404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09707"/>
            <a:ext cx="11783291" cy="1325563"/>
          </a:xfrm>
        </p:spPr>
        <p:txBody>
          <a:bodyPr>
            <a:normAutofit fontScale="90000"/>
          </a:bodyPr>
          <a:lstStyle/>
          <a:p>
            <a:r>
              <a:rPr lang="en" altLang="zh-CN" b="1" dirty="0"/>
              <a:t>Methodology</a:t>
            </a:r>
            <a:r>
              <a:rPr lang="zh-CN" altLang="en-US" b="1" dirty="0"/>
              <a:t> </a:t>
            </a:r>
            <a:r>
              <a:rPr lang="en-US" altLang="zh-CN" b="1" dirty="0"/>
              <a:t>#1</a:t>
            </a:r>
            <a:r>
              <a:rPr lang="en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How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" altLang="zh-CN" b="1" dirty="0"/>
              <a:t>achieve</a:t>
            </a:r>
            <a:r>
              <a:rPr lang="zh-CN" altLang="en-US" b="1" dirty="0"/>
              <a:t> </a:t>
            </a:r>
            <a:r>
              <a:rPr lang="en" altLang="zh-CN" b="1" dirty="0"/>
              <a:t>pixel-alignment</a:t>
            </a:r>
            <a:r>
              <a:rPr lang="en-US" altLang="zh-CN" b="1" dirty="0"/>
              <a:t>?</a:t>
            </a:r>
            <a:br>
              <a:rPr lang="en-US" altLang="zh-CN" b="1" dirty="0"/>
            </a:br>
            <a:r>
              <a:rPr lang="en" altLang="zh-CN" b="1" dirty="0"/>
              <a:t>Gradient Descent Based Prompt Fitting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459072-9647-EB25-A200-EAFF82C47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454" y="2033442"/>
            <a:ext cx="4010891" cy="1527176"/>
          </a:xfrm>
        </p:spPr>
        <p:txBody>
          <a:bodyPr/>
          <a:lstStyle/>
          <a:p>
            <a:r>
              <a:rPr lang="en" altLang="zh-CN" sz="2400" b="1" dirty="0"/>
              <a:t>Embedding as Prompt</a:t>
            </a:r>
            <a:endParaRPr kumimoji="1" lang="en-US" altLang="zh-CN" sz="2400" b="1" dirty="0"/>
          </a:p>
          <a:p>
            <a:pPr marL="0" indent="0">
              <a:buNone/>
            </a:pPr>
            <a:r>
              <a:rPr lang="en" altLang="zh-CN" sz="2000" dirty="0"/>
              <a:t>Directly optimize </a:t>
            </a:r>
            <a:r>
              <a:rPr lang="en" altLang="zh-CN" sz="2000" b="1" dirty="0">
                <a:solidFill>
                  <a:srgbClr val="C00000"/>
                </a:solidFill>
              </a:rPr>
              <a:t>continuous</a:t>
            </a:r>
            <a:r>
              <a:rPr lang="en" altLang="zh-CN" sz="2000" dirty="0"/>
              <a:t> embeddings instead of </a:t>
            </a:r>
            <a:r>
              <a:rPr lang="en" altLang="zh-CN" sz="2000" dirty="0">
                <a:solidFill>
                  <a:srgbClr val="C00000"/>
                </a:solidFill>
              </a:rPr>
              <a:t>discrete</a:t>
            </a:r>
            <a:r>
              <a:rPr lang="en" altLang="zh-CN" sz="2000" dirty="0"/>
              <a:t> text to ensure differentiability.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35271F-9463-333A-A804-A3C6E9C6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0" y="2410691"/>
            <a:ext cx="6747323" cy="3022238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6A8C636-D3F8-B3B9-5964-215AFA9AD83C}"/>
              </a:ext>
            </a:extLst>
          </p:cNvPr>
          <p:cNvSpPr txBox="1">
            <a:spLocks/>
          </p:cNvSpPr>
          <p:nvPr/>
        </p:nvSpPr>
        <p:spPr>
          <a:xfrm>
            <a:off x="7862453" y="4083913"/>
            <a:ext cx="4010891" cy="2081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2400" b="1" dirty="0"/>
              <a:t>Gradient Descent Fitting</a:t>
            </a:r>
          </a:p>
          <a:p>
            <a:pPr marL="0" indent="0">
              <a:buNone/>
            </a:pPr>
            <a:r>
              <a:rPr lang="en" altLang="zh-CN" sz="2000" dirty="0">
                <a:solidFill>
                  <a:srgbClr val="C00000"/>
                </a:solidFill>
              </a:rPr>
              <a:t>Iteratively optimize</a:t>
            </a:r>
            <a:r>
              <a:rPr lang="en" altLang="zh-CN" sz="2000" dirty="0"/>
              <a:t> the prompt to minimize the </a:t>
            </a:r>
            <a:r>
              <a:rPr lang="en-US" altLang="zh-CN" sz="2000" dirty="0">
                <a:solidFill>
                  <a:srgbClr val="C00000"/>
                </a:solidFill>
              </a:rPr>
              <a:t>pixel-wise</a:t>
            </a:r>
            <a:r>
              <a:rPr lang="zh-CN" altLang="en-US" sz="2000" dirty="0"/>
              <a:t> </a:t>
            </a:r>
            <a:r>
              <a:rPr lang="en" altLang="zh-CN" sz="2000" dirty="0"/>
              <a:t>difference between the generated </a:t>
            </a:r>
            <a:r>
              <a:rPr lang="en-US" altLang="zh-CN" sz="2000" dirty="0"/>
              <a:t>frame</a:t>
            </a:r>
            <a:r>
              <a:rPr lang="en" altLang="zh-CN" sz="2000" dirty="0"/>
              <a:t> and the target frame.</a:t>
            </a:r>
          </a:p>
        </p:txBody>
      </p:sp>
    </p:spTree>
    <p:extLst>
      <p:ext uri="{BB962C8B-B14F-4D97-AF65-F5344CB8AC3E}">
        <p14:creationId xmlns:p14="http://schemas.microsoft.com/office/powerpoint/2010/main" val="107179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7B9E8-7CAF-1803-8CA3-07AA1D9CA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1BB-E9B1-7327-BC65-727B6B7A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09707"/>
            <a:ext cx="11783291" cy="1325563"/>
          </a:xfrm>
        </p:spPr>
        <p:txBody>
          <a:bodyPr>
            <a:normAutofit/>
          </a:bodyPr>
          <a:lstStyle/>
          <a:p>
            <a:r>
              <a:rPr lang="en" altLang="zh-CN" b="1" dirty="0"/>
              <a:t>Methodology</a:t>
            </a:r>
            <a:r>
              <a:rPr lang="zh-CN" altLang="en-US" b="1" dirty="0"/>
              <a:t> </a:t>
            </a:r>
            <a:r>
              <a:rPr lang="en-US" altLang="zh-CN" b="1" dirty="0"/>
              <a:t>#2</a:t>
            </a:r>
            <a:r>
              <a:rPr lang="en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How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" altLang="zh-CN" b="1" dirty="0"/>
              <a:t>control bitrate</a:t>
            </a:r>
            <a:r>
              <a:rPr lang="en-US" altLang="zh-CN" b="1" dirty="0"/>
              <a:t>?</a:t>
            </a:r>
            <a:br>
              <a:rPr lang="en-US" altLang="zh-CN" b="1" dirty="0"/>
            </a:br>
            <a:r>
              <a:rPr lang="en" altLang="zh-CN" b="1" dirty="0"/>
              <a:t>Low-Rank Decomposition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DD7A220-E5DB-EC84-AA35-93D86CC937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9303" y="2501105"/>
                <a:ext cx="4495801" cy="801581"/>
              </a:xfrm>
            </p:spPr>
            <p:txBody>
              <a:bodyPr>
                <a:normAutofit/>
              </a:bodyPr>
              <a:lstStyle/>
              <a:p>
                <a:r>
                  <a:rPr lang="en" altLang="zh-CN" sz="2400" b="1" dirty="0"/>
                  <a:t>Decompose</a:t>
                </a:r>
                <a:r>
                  <a:rPr lang="en" altLang="zh-CN" sz="2400" dirty="0"/>
                  <a:t> 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" altLang="zh-CN" sz="2400" b="1" dirty="0"/>
                  <a:t>embedding</a:t>
                </a:r>
                <a:r>
                  <a:rPr lang="en" altLang="zh-CN" sz="2400" dirty="0"/>
                  <a:t> </a:t>
                </a:r>
                <a:r>
                  <a:rPr lang="en" altLang="zh-CN" sz="2400" b="1" dirty="0"/>
                  <a:t>into</a:t>
                </a:r>
                <a:r>
                  <a:rPr lang="en" altLang="zh-CN" sz="2400" dirty="0"/>
                  <a:t> 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" altLang="zh-CN" sz="2400" b="1" dirty="0"/>
                  <a:t>and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</a:rPr>
                  <a:t>factors</a:t>
                </a:r>
                <a:endParaRPr lang="en" altLang="zh-CN" sz="1800" b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DD7A220-E5DB-EC84-AA35-93D86CC937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9303" y="2501105"/>
                <a:ext cx="4495801" cy="801581"/>
              </a:xfrm>
              <a:blipFill>
                <a:blip r:embed="rId3"/>
                <a:stretch>
                  <a:fillRect l="-1972" t="-7692" r="-1408" b="-1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0DB6978-810F-0BA5-97D9-ED6F03B5B8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975" y="4356895"/>
                <a:ext cx="4985811" cy="1856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" altLang="zh-CN" sz="2600" b="1" dirty="0"/>
                  <a:t>Rank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" altLang="zh-CN" sz="2600" b="1" dirty="0"/>
                  <a:t> controls the Bitrate-Quality Trade-off</a:t>
                </a:r>
              </a:p>
              <a:p>
                <a:pPr marL="0" indent="0">
                  <a:buNone/>
                </a:pPr>
                <a:r>
                  <a:rPr lang="en" altLang="zh-CN" sz="2200" dirty="0"/>
                  <a:t>Rank=4</a:t>
                </a:r>
                <a:r>
                  <a:rPr lang="en-US" altLang="zh-CN" sz="2200" dirty="0"/>
                  <a:t>:</a:t>
                </a:r>
                <a:r>
                  <a:rPr lang="zh-CN" altLang="en-US" sz="2200" dirty="0"/>
                  <a:t> </a:t>
                </a:r>
                <a:r>
                  <a:rPr lang="en" altLang="zh-CN" sz="2200" dirty="0"/>
                  <a:t>Low bitrate, </a:t>
                </a:r>
                <a:r>
                  <a:rPr lang="en" altLang="zh-CN" sz="2200" dirty="0">
                    <a:solidFill>
                      <a:srgbClr val="C00000"/>
                    </a:solidFill>
                  </a:rPr>
                  <a:t>color mismatch</a:t>
                </a:r>
                <a:r>
                  <a:rPr lang="en" altLang="zh-CN" sz="2200" dirty="0"/>
                  <a:t>.</a:t>
                </a:r>
                <a:r>
                  <a:rPr lang="zh-CN" altLang="en-US" sz="2200" dirty="0"/>
                  <a:t> </a:t>
                </a:r>
                <a:endParaRPr lang="en-US" altLang="zh-CN" sz="2200" dirty="0"/>
              </a:p>
              <a:p>
                <a:pPr marL="0" indent="0">
                  <a:buNone/>
                </a:pPr>
                <a:r>
                  <a:rPr lang="en" altLang="zh-CN" sz="2200" dirty="0"/>
                  <a:t>Rank=16: </a:t>
                </a:r>
                <a:r>
                  <a:rPr lang="en" altLang="zh-CN" sz="2200" dirty="0">
                    <a:solidFill>
                      <a:srgbClr val="C00000"/>
                    </a:solidFill>
                  </a:rPr>
                  <a:t>Higher bitrate</a:t>
                </a:r>
                <a:r>
                  <a:rPr lang="en" altLang="zh-CN" sz="2200" dirty="0"/>
                  <a:t>, correct details</a:t>
                </a:r>
                <a:r>
                  <a:rPr lang="en" altLang="zh-CN" sz="2000" dirty="0"/>
                  <a:t>.</a:t>
                </a: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0DB6978-810F-0BA5-97D9-ED6F03B5B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75" y="4356895"/>
                <a:ext cx="4985811" cy="1856874"/>
              </a:xfrm>
              <a:prstGeom prst="rect">
                <a:avLst/>
              </a:prstGeom>
              <a:blipFill>
                <a:blip r:embed="rId4"/>
                <a:stretch>
                  <a:fillRect l="-1777" t="-5442" r="-2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AAEB548-EF17-AA76-BBB7-02725F54E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521" y="1678533"/>
            <a:ext cx="5295253" cy="2512740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694F2AF2-50B0-15D9-F776-FD9928A0F126}"/>
              </a:ext>
            </a:extLst>
          </p:cNvPr>
          <p:cNvGrpSpPr/>
          <p:nvPr/>
        </p:nvGrpSpPr>
        <p:grpSpPr>
          <a:xfrm>
            <a:off x="5938291" y="4356895"/>
            <a:ext cx="5350935" cy="1927926"/>
            <a:chOff x="6653119" y="10052191"/>
            <a:chExt cx="12877538" cy="463974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7DB65C4-E56F-3D84-A545-AE8CFCDFDBF1}"/>
                </a:ext>
              </a:extLst>
            </p:cNvPr>
            <p:cNvSpPr txBox="1"/>
            <p:nvPr/>
          </p:nvSpPr>
          <p:spPr>
            <a:xfrm>
              <a:off x="8360825" y="13483966"/>
              <a:ext cx="602939" cy="103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bg1"/>
                  </a:solidFill>
                </a:rPr>
                <a:t>(c)</a:t>
              </a: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07C5CCE-C08D-0116-2E7D-69668FD82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48310" y="10706765"/>
              <a:ext cx="3960000" cy="396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2FF83CA-7365-3EB6-93AF-07164031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08160" y="10702644"/>
              <a:ext cx="3960000" cy="3960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30C9F371-A26A-8F49-7437-9B59ED0A6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7986" y="10702644"/>
              <a:ext cx="3960000" cy="3960000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22191B3-8647-C6F0-A728-E5AEBA425A68}"/>
                </a:ext>
              </a:extLst>
            </p:cNvPr>
            <p:cNvSpPr txBox="1"/>
            <p:nvPr/>
          </p:nvSpPr>
          <p:spPr>
            <a:xfrm>
              <a:off x="7946912" y="10052193"/>
              <a:ext cx="1947709" cy="740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Rank=4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DC16447-FEE2-9439-06F8-8A2D68765DD9}"/>
                </a:ext>
              </a:extLst>
            </p:cNvPr>
            <p:cNvSpPr txBox="1"/>
            <p:nvPr/>
          </p:nvSpPr>
          <p:spPr>
            <a:xfrm>
              <a:off x="11803746" y="10052193"/>
              <a:ext cx="2226532" cy="740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Rank=16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49529C6-4EBA-4255-2F3E-BE50960EFCFF}"/>
                </a:ext>
              </a:extLst>
            </p:cNvPr>
            <p:cNvSpPr txBox="1"/>
            <p:nvPr/>
          </p:nvSpPr>
          <p:spPr>
            <a:xfrm>
              <a:off x="15210656" y="10052191"/>
              <a:ext cx="4320001" cy="740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Ground Truth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4A60642-EEB1-0FCE-1F8F-E41F13CC0F98}"/>
                </a:ext>
              </a:extLst>
            </p:cNvPr>
            <p:cNvSpPr/>
            <p:nvPr/>
          </p:nvSpPr>
          <p:spPr>
            <a:xfrm>
              <a:off x="7964018" y="11056394"/>
              <a:ext cx="1362716" cy="744464"/>
            </a:xfrm>
            <a:prstGeom prst="rect">
              <a:avLst/>
            </a:prstGeom>
            <a:noFill/>
            <a:ln w="25400">
              <a:solidFill>
                <a:srgbClr val="67F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7BEB475B-EC43-B677-4756-410659D7584A}"/>
                </a:ext>
              </a:extLst>
            </p:cNvPr>
            <p:cNvSpPr/>
            <p:nvPr/>
          </p:nvSpPr>
          <p:spPr>
            <a:xfrm>
              <a:off x="11937637" y="11050194"/>
              <a:ext cx="1362716" cy="744464"/>
            </a:xfrm>
            <a:prstGeom prst="rect">
              <a:avLst/>
            </a:prstGeom>
            <a:noFill/>
            <a:ln w="25400">
              <a:solidFill>
                <a:srgbClr val="67F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FBF3717-91A6-BA85-2354-F8AF1908572E}"/>
                </a:ext>
              </a:extLst>
            </p:cNvPr>
            <p:cNvSpPr/>
            <p:nvPr/>
          </p:nvSpPr>
          <p:spPr>
            <a:xfrm>
              <a:off x="15906900" y="11055518"/>
              <a:ext cx="1362716" cy="744464"/>
            </a:xfrm>
            <a:prstGeom prst="rect">
              <a:avLst/>
            </a:prstGeom>
            <a:noFill/>
            <a:ln w="25400">
              <a:solidFill>
                <a:srgbClr val="67F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850482E-BDB1-1E68-E0CB-2DF65C437CC1}"/>
                </a:ext>
              </a:extLst>
            </p:cNvPr>
            <p:cNvSpPr txBox="1"/>
            <p:nvPr/>
          </p:nvSpPr>
          <p:spPr>
            <a:xfrm>
              <a:off x="6653119" y="14062341"/>
              <a:ext cx="974886" cy="62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bg1"/>
                  </a:solidFill>
                </a:rPr>
                <a:t>(a)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57E04D5-24F8-385F-1EB4-21A52E47C976}"/>
                </a:ext>
              </a:extLst>
            </p:cNvPr>
            <p:cNvSpPr txBox="1"/>
            <p:nvPr/>
          </p:nvSpPr>
          <p:spPr>
            <a:xfrm>
              <a:off x="10622926" y="14062341"/>
              <a:ext cx="1180820" cy="62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bg1"/>
                  </a:solidFill>
                </a:rPr>
                <a:t>(b)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E8EC1EA-91AB-D270-DB3C-FA36E3618758}"/>
                </a:ext>
              </a:extLst>
            </p:cNvPr>
            <p:cNvSpPr txBox="1"/>
            <p:nvPr/>
          </p:nvSpPr>
          <p:spPr>
            <a:xfrm>
              <a:off x="14615837" y="14062341"/>
              <a:ext cx="1362716" cy="62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bg1"/>
                  </a:solidFill>
                </a:rPr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1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F94DA-C1D4-070D-34DB-E535C896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E60502F-68AC-0661-96CB-834C6998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511" y="2059873"/>
            <a:ext cx="5281050" cy="414323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8AF60D4-ED8E-5CEA-E281-01329B66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05" y="255690"/>
            <a:ext cx="11795195" cy="1325563"/>
          </a:xfrm>
        </p:spPr>
        <p:txBody>
          <a:bodyPr>
            <a:normAutofit/>
          </a:bodyPr>
          <a:lstStyle/>
          <a:p>
            <a:r>
              <a:rPr lang="en" altLang="zh-CN" b="1" dirty="0"/>
              <a:t>Methodology</a:t>
            </a:r>
            <a:r>
              <a:rPr lang="zh-CN" altLang="en-US" b="1" dirty="0"/>
              <a:t> </a:t>
            </a:r>
            <a:r>
              <a:rPr lang="en-US" altLang="zh-CN" b="1" dirty="0"/>
              <a:t>#3</a:t>
            </a:r>
            <a:r>
              <a:rPr lang="en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How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r</a:t>
            </a:r>
            <a:r>
              <a:rPr lang="en" altLang="zh-CN" b="1" dirty="0"/>
              <a:t>educ</a:t>
            </a:r>
            <a:r>
              <a:rPr lang="en-US" altLang="zh-CN" b="1" dirty="0"/>
              <a:t>e</a:t>
            </a:r>
            <a:r>
              <a:rPr lang="en" altLang="zh-CN" b="1" dirty="0"/>
              <a:t> </a:t>
            </a:r>
            <a:r>
              <a:rPr lang="en-US" altLang="zh-CN" b="1" dirty="0"/>
              <a:t>t</a:t>
            </a:r>
            <a:r>
              <a:rPr lang="en" altLang="zh-CN" b="1" dirty="0" err="1"/>
              <a:t>emporal</a:t>
            </a:r>
            <a:r>
              <a:rPr lang="en" altLang="zh-CN" b="1" dirty="0"/>
              <a:t> </a:t>
            </a:r>
            <a:r>
              <a:rPr lang="en-US" altLang="zh-CN" b="1" dirty="0"/>
              <a:t>r</a:t>
            </a:r>
            <a:r>
              <a:rPr lang="en" altLang="zh-CN" b="1" dirty="0" err="1"/>
              <a:t>edundancy</a:t>
            </a:r>
            <a:r>
              <a:rPr lang="en-US" altLang="zh-CN" b="1" dirty="0"/>
              <a:t>?</a:t>
            </a:r>
            <a:r>
              <a:rPr lang="zh-CN" altLang="en-US" b="1" dirty="0"/>
              <a:t> </a:t>
            </a:r>
            <a:r>
              <a:rPr lang="en" altLang="zh-CN" b="1" dirty="0"/>
              <a:t>Interpolation</a:t>
            </a:r>
            <a:r>
              <a:rPr lang="en-US" altLang="zh-CN" b="1" dirty="0"/>
              <a:t>-aware</a:t>
            </a:r>
            <a:r>
              <a:rPr lang="en" altLang="zh-CN" b="1" dirty="0"/>
              <a:t> Compression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8AAF8C-FEB1-D681-8328-684F6C31E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75" y="2151862"/>
            <a:ext cx="5281050" cy="1325563"/>
          </a:xfrm>
        </p:spPr>
        <p:txBody>
          <a:bodyPr>
            <a:normAutofit/>
          </a:bodyPr>
          <a:lstStyle/>
          <a:p>
            <a:r>
              <a:rPr lang="en" altLang="zh-CN" sz="2400" b="1" dirty="0"/>
              <a:t>Prompt</a:t>
            </a:r>
            <a:r>
              <a:rPr lang="en-US" altLang="zh-CN" sz="2400" b="1" dirty="0"/>
              <a:t>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exhibit</a:t>
            </a:r>
            <a:r>
              <a:rPr lang="zh-CN" altLang="en-US" sz="2400" b="1" dirty="0"/>
              <a:t> </a:t>
            </a:r>
            <a:r>
              <a:rPr lang="en" altLang="zh-CN" sz="2400" b="1" dirty="0"/>
              <a:t>strong</a:t>
            </a:r>
            <a:r>
              <a:rPr lang="en" altLang="zh-CN" sz="2400" b="1" dirty="0">
                <a:solidFill>
                  <a:srgbClr val="C00000"/>
                </a:solidFill>
              </a:rPr>
              <a:t> continuity</a:t>
            </a:r>
            <a:r>
              <a:rPr lang="en" altLang="zh-CN" sz="2400" b="1" dirty="0"/>
              <a:t>, allowing </a:t>
            </a:r>
            <a:r>
              <a:rPr lang="en" altLang="zh-CN" sz="2400" b="1" dirty="0">
                <a:solidFill>
                  <a:srgbClr val="C00000"/>
                </a:solidFill>
              </a:rPr>
              <a:t>sparse transmission</a:t>
            </a:r>
            <a:r>
              <a:rPr lang="en-US" altLang="zh-CN" sz="2400" b="1" dirty="0"/>
              <a:t>.</a:t>
            </a:r>
            <a:endParaRPr lang="en" altLang="zh-CN" sz="1600" b="1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E3C53C1-7C64-74E6-5086-A2BAF3E14F01}"/>
              </a:ext>
            </a:extLst>
          </p:cNvPr>
          <p:cNvSpPr txBox="1">
            <a:spLocks/>
          </p:cNvSpPr>
          <p:nvPr/>
        </p:nvSpPr>
        <p:spPr>
          <a:xfrm>
            <a:off x="647974" y="3203051"/>
            <a:ext cx="4985811" cy="928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2400" b="1" dirty="0">
                <a:solidFill>
                  <a:srgbClr val="C00000"/>
                </a:solidFill>
              </a:rPr>
              <a:t>Approximate</a:t>
            </a:r>
            <a:r>
              <a:rPr lang="en" altLang="zh-CN" sz="2400" b="1" dirty="0"/>
              <a:t> intermediate frames via prompt interpolation</a:t>
            </a:r>
            <a:r>
              <a:rPr lang="en-US" altLang="zh-CN" sz="2400" b="1" dirty="0"/>
              <a:t>.</a:t>
            </a:r>
            <a:endParaRPr lang="en" altLang="zh-CN" sz="2400" b="1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2CA258-2C5E-72FD-D048-F41700C6A923}"/>
              </a:ext>
            </a:extLst>
          </p:cNvPr>
          <p:cNvGrpSpPr/>
          <p:nvPr/>
        </p:nvGrpSpPr>
        <p:grpSpPr>
          <a:xfrm>
            <a:off x="5733319" y="3925049"/>
            <a:ext cx="6536659" cy="1329287"/>
            <a:chOff x="5938773" y="3306988"/>
            <a:chExt cx="6536659" cy="132928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2714004-E3AF-A739-6A80-F34E94C50EC7}"/>
                </a:ext>
              </a:extLst>
            </p:cNvPr>
            <p:cNvSpPr/>
            <p:nvPr/>
          </p:nvSpPr>
          <p:spPr>
            <a:xfrm>
              <a:off x="11023525" y="4051500"/>
              <a:ext cx="14519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</a:rPr>
                <a:t>Prompt</a:t>
              </a:r>
            </a:p>
            <a:p>
              <a:pPr algn="ctr"/>
              <a:r>
                <a:rPr lang="en-US" altLang="zh-CN" sz="1600" dirty="0">
                  <a:solidFill>
                    <a:srgbClr val="C00000"/>
                  </a:solidFill>
                </a:rPr>
                <a:t>Interpolation</a:t>
              </a:r>
            </a:p>
          </p:txBody>
        </p:sp>
        <p:sp>
          <p:nvSpPr>
            <p:cNvPr id="9" name="圆角矩形 2">
              <a:extLst>
                <a:ext uri="{FF2B5EF4-FFF2-40B4-BE49-F238E27FC236}">
                  <a16:creationId xmlns:a16="http://schemas.microsoft.com/office/drawing/2014/main" id="{904CBF44-90D7-18E9-0E39-6BC6D6B67263}"/>
                </a:ext>
              </a:extLst>
            </p:cNvPr>
            <p:cNvSpPr/>
            <p:nvPr/>
          </p:nvSpPr>
          <p:spPr>
            <a:xfrm>
              <a:off x="5938773" y="3306988"/>
              <a:ext cx="5364241" cy="1049909"/>
            </a:xfrm>
            <a:prstGeom prst="roundRect">
              <a:avLst/>
            </a:prstGeom>
            <a:noFill/>
            <a:ln w="31750">
              <a:solidFill>
                <a:srgbClr val="C00000">
                  <a:alpha val="55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46D6E224-2B2A-7FEA-4CD0-525F209FC52B}"/>
              </a:ext>
            </a:extLst>
          </p:cNvPr>
          <p:cNvSpPr/>
          <p:nvPr/>
        </p:nvSpPr>
        <p:spPr>
          <a:xfrm>
            <a:off x="1094439" y="6203104"/>
            <a:ext cx="4043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e.g.,</a:t>
            </a:r>
            <a:r>
              <a:rPr lang="zh-CN" altLang="en-US" dirty="0"/>
              <a:t> </a:t>
            </a:r>
            <a:r>
              <a:rPr lang="en-US" altLang="zh-CN" dirty="0"/>
              <a:t>interpolating at 10-frame intervals.</a:t>
            </a:r>
          </a:p>
        </p:txBody>
      </p:sp>
      <p:pic>
        <p:nvPicPr>
          <p:cNvPr id="4" name="promptus_sky.mp4">
            <a:hlinkClick r:id="" action="ppaction://media"/>
            <a:extLst>
              <a:ext uri="{FF2B5EF4-FFF2-40B4-BE49-F238E27FC236}">
                <a16:creationId xmlns:a16="http://schemas.microsoft.com/office/drawing/2014/main" id="{B85D27C4-4F64-BF7C-AC01-91A203972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520" y="4342533"/>
            <a:ext cx="3360574" cy="16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2A556-C483-9A45-34D6-70FA5FE7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b="1" dirty="0"/>
              <a:t>Evaluation</a:t>
            </a:r>
            <a:r>
              <a:rPr lang="en-US" altLang="zh-CN" b="1" dirty="0"/>
              <a:t>#1:</a:t>
            </a:r>
            <a:r>
              <a:rPr lang="zh-CN" altLang="en-US" b="1" dirty="0"/>
              <a:t> </a:t>
            </a:r>
            <a:r>
              <a:rPr lang="en-US" altLang="zh-CN" b="1" dirty="0"/>
              <a:t>T</a:t>
            </a:r>
            <a:r>
              <a:rPr lang="en" altLang="zh-CN" b="1" dirty="0" err="1"/>
              <a:t>ransmission</a:t>
            </a:r>
            <a:r>
              <a:rPr lang="en" altLang="zh-CN" b="1" dirty="0"/>
              <a:t> efficiency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534880-58CA-BEF1-DA6A-91EC04EBD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57" y="1767023"/>
            <a:ext cx="10515600" cy="4351338"/>
          </a:xfrm>
        </p:spPr>
        <p:txBody>
          <a:bodyPr/>
          <a:lstStyle/>
          <a:p>
            <a:r>
              <a:rPr lang="en" altLang="zh-CN" b="1" dirty="0"/>
              <a:t>4x Bandwidth Saving</a:t>
            </a:r>
          </a:p>
          <a:p>
            <a:pPr lvl="1"/>
            <a:r>
              <a:rPr lang="en" altLang="zh-CN" dirty="0" err="1"/>
              <a:t>Promptus</a:t>
            </a:r>
            <a:r>
              <a:rPr lang="en" altLang="zh-CN" dirty="0"/>
              <a:t> at 140 kbps achieves better quality than H.265 at 540 kbps.</a:t>
            </a:r>
          </a:p>
          <a:p>
            <a:r>
              <a:rPr lang="en" altLang="zh-CN" b="1" dirty="0"/>
              <a:t>90% </a:t>
            </a:r>
            <a:r>
              <a:rPr lang="en-US" altLang="zh-CN" b="1" dirty="0"/>
              <a:t>Distortion</a:t>
            </a:r>
            <a:r>
              <a:rPr lang="zh-CN" altLang="en-US" b="1" dirty="0"/>
              <a:t> </a:t>
            </a:r>
            <a:r>
              <a:rPr lang="en" altLang="zh-CN" b="1" dirty="0"/>
              <a:t>Reduction</a:t>
            </a:r>
          </a:p>
          <a:p>
            <a:pPr lvl="1"/>
            <a:r>
              <a:rPr lang="en" altLang="zh-CN" dirty="0"/>
              <a:t>Fewer severely distorted frames (LPIPS &gt; 0.32) under weak networks.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ED37A9-7BE9-A0CF-7E90-0A85C8F09569}"/>
              </a:ext>
            </a:extLst>
          </p:cNvPr>
          <p:cNvSpPr/>
          <p:nvPr/>
        </p:nvSpPr>
        <p:spPr>
          <a:xfrm>
            <a:off x="1922894" y="6118361"/>
            <a:ext cx="1178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2000" dirty="0"/>
              <a:t>140 kbps</a:t>
            </a:r>
            <a:endParaRPr lang="zh-CN" altLang="en-US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0C9C740-5265-44D7-04F0-456B5F91FC9D}"/>
              </a:ext>
            </a:extLst>
          </p:cNvPr>
          <p:cNvSpPr/>
          <p:nvPr/>
        </p:nvSpPr>
        <p:spPr>
          <a:xfrm>
            <a:off x="5774253" y="6110131"/>
            <a:ext cx="1178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540</a:t>
            </a:r>
            <a:r>
              <a:rPr lang="en" altLang="zh-CN" sz="2000" dirty="0"/>
              <a:t> kbps</a:t>
            </a:r>
            <a:endParaRPr lang="zh-CN" altLang="en-US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C768F5-2CCD-38C9-91BC-914700A6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00" y="3572924"/>
            <a:ext cx="3764973" cy="2434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0AFC9F-A2A3-E4F1-ECD9-BB2CCBCDE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173" y="3572924"/>
            <a:ext cx="3709768" cy="23987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2AEDC99-F12A-E8A6-7E2E-A41CCDD3E78D}"/>
              </a:ext>
            </a:extLst>
          </p:cNvPr>
          <p:cNvSpPr/>
          <p:nvPr/>
        </p:nvSpPr>
        <p:spPr>
          <a:xfrm>
            <a:off x="9148969" y="6110131"/>
            <a:ext cx="2114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Real-world</a:t>
            </a:r>
            <a:r>
              <a:rPr lang="zh-CN" altLang="en-US" sz="2000" dirty="0"/>
              <a:t> </a:t>
            </a:r>
            <a:r>
              <a:rPr lang="en-US" altLang="zh-CN" sz="2000" dirty="0"/>
              <a:t>traces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0FA396-44A0-5C62-EF46-F6FAE96CE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532" y="3633270"/>
            <a:ext cx="3842823" cy="248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9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1645</Words>
  <Application>Microsoft Macintosh PowerPoint</Application>
  <PresentationFormat>宽屏</PresentationFormat>
  <Paragraphs>196</Paragraphs>
  <Slides>14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等线</vt:lpstr>
      <vt:lpstr>等线 Light</vt:lpstr>
      <vt:lpstr>Arial</vt:lpstr>
      <vt:lpstr>Cambria Math</vt:lpstr>
      <vt:lpstr>Office 主题​​</vt:lpstr>
      <vt:lpstr>Promptus: Can Prompts Streaming Replace Video Streaming</vt:lpstr>
      <vt:lpstr>The Video Streaming Dilemma</vt:lpstr>
      <vt:lpstr>The Generative Opportunity</vt:lpstr>
      <vt:lpstr>Limitations of Existing Methods</vt:lpstr>
      <vt:lpstr>Promptus: Pixel-aligned Inversion for General Video</vt:lpstr>
      <vt:lpstr>Methodology #1: How to achieve pixel-alignment? Gradient Descent Based Prompt Fitting</vt:lpstr>
      <vt:lpstr>Methodology #2: How to control bitrate? Low-Rank Decomposition</vt:lpstr>
      <vt:lpstr>Methodology #3: How to reduce temporal redundancy? Interpolation-aware Compression</vt:lpstr>
      <vt:lpstr>Evaluation#1: Transmission efficiency</vt:lpstr>
      <vt:lpstr>Evaluation#2: Generality</vt:lpstr>
      <vt:lpstr>Evaluation#3: Overhead</vt:lpstr>
      <vt:lpstr>Prototype &amp; Open source</vt:lpstr>
      <vt:lpstr>Conclusion, Limitation &amp; Takeaway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wjk</dc:creator>
  <cp:lastModifiedBy>吴将凯</cp:lastModifiedBy>
  <cp:revision>13</cp:revision>
  <dcterms:created xsi:type="dcterms:W3CDTF">2026-01-17T17:47:33Z</dcterms:created>
  <dcterms:modified xsi:type="dcterms:W3CDTF">2026-06-07T16:16:51Z</dcterms:modified>
</cp:coreProperties>
</file>