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handoutMasterIdLst>
    <p:handoutMasterId r:id="rId23"/>
  </p:handoutMasterIdLst>
  <p:sldIdLst>
    <p:sldId id="2711" r:id="rId2"/>
    <p:sldId id="2873" r:id="rId3"/>
    <p:sldId id="2878" r:id="rId4"/>
    <p:sldId id="2880" r:id="rId5"/>
    <p:sldId id="2885" r:id="rId6"/>
    <p:sldId id="2883" r:id="rId7"/>
    <p:sldId id="2881" r:id="rId8"/>
    <p:sldId id="2884" r:id="rId9"/>
    <p:sldId id="2886" r:id="rId10"/>
    <p:sldId id="2887" r:id="rId11"/>
    <p:sldId id="2888" r:id="rId12"/>
    <p:sldId id="2889" r:id="rId13"/>
    <p:sldId id="2890" r:id="rId14"/>
    <p:sldId id="2894" r:id="rId15"/>
    <p:sldId id="2821" r:id="rId16"/>
    <p:sldId id="2822" r:id="rId17"/>
    <p:sldId id="2891" r:id="rId18"/>
    <p:sldId id="2892" r:id="rId19"/>
    <p:sldId id="2895" r:id="rId20"/>
    <p:sldId id="2896" r:id="rId21"/>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素材" id="{548E6020-DE2C-4A43-8C4A-E92BE1952416}">
          <p14:sldIdLst>
            <p14:sldId id="2711"/>
            <p14:sldId id="2873"/>
            <p14:sldId id="2878"/>
            <p14:sldId id="2880"/>
            <p14:sldId id="2885"/>
            <p14:sldId id="2883"/>
            <p14:sldId id="2881"/>
            <p14:sldId id="2884"/>
            <p14:sldId id="2886"/>
            <p14:sldId id="2887"/>
            <p14:sldId id="2888"/>
            <p14:sldId id="2889"/>
            <p14:sldId id="2890"/>
            <p14:sldId id="2894"/>
            <p14:sldId id="2821"/>
            <p14:sldId id="2822"/>
            <p14:sldId id="2891"/>
            <p14:sldId id="2892"/>
            <p14:sldId id="2895"/>
            <p14:sldId id="289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杨 伟洲" initials="杨" lastIdx="1" clrIdx="0"/>
  <p:cmAuthor id="2" name="Fish Zheng" initials="FZ"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98F0B"/>
    <a:srgbClr val="059305"/>
    <a:srgbClr val="CCFFCC"/>
    <a:srgbClr val="00FF00"/>
    <a:srgbClr val="EBDDC5"/>
    <a:srgbClr val="498F0A"/>
    <a:srgbClr val="9A0001"/>
    <a:srgbClr val="BFBFBF"/>
    <a:srgbClr val="CEAB6E"/>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76878" autoAdjust="0"/>
  </p:normalViewPr>
  <p:slideViewPr>
    <p:cSldViewPr snapToGrid="0">
      <p:cViewPr>
        <p:scale>
          <a:sx n="70" d="100"/>
          <a:sy n="70" d="100"/>
        </p:scale>
        <p:origin x="1976" y="592"/>
      </p:cViewPr>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4120"/>
    </p:cViewPr>
  </p:sorterViewPr>
  <p:notesViewPr>
    <p:cSldViewPr snapToGrid="0">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392AD9E2-BCE0-428B-8DCA-E22759A2BC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0899B366-9A5A-4448-AD75-BFDCA758837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225979-87C5-42FE-A9BE-0F8A5D2497D1}" type="datetimeFigureOut">
              <a:rPr lang="zh-CN" altLang="en-US" smtClean="0"/>
              <a:t>2026/6/8</a:t>
            </a:fld>
            <a:endParaRPr lang="zh-CN" altLang="en-US"/>
          </a:p>
        </p:txBody>
      </p:sp>
      <p:sp>
        <p:nvSpPr>
          <p:cNvPr id="5" name="灯片编号占位符 4">
            <a:extLst>
              <a:ext uri="{FF2B5EF4-FFF2-40B4-BE49-F238E27FC236}">
                <a16:creationId xmlns:a16="http://schemas.microsoft.com/office/drawing/2014/main" id="{4ABD2ECC-FD7C-4AC2-97C6-58FBAD7B00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DD1248-2C79-448A-9749-0EAB954E320B}" type="slidenum">
              <a:rPr lang="zh-CN" altLang="en-US" smtClean="0"/>
              <a:t>‹#›</a:t>
            </a:fld>
            <a:endParaRPr lang="zh-CN" altLang="en-US"/>
          </a:p>
        </p:txBody>
      </p:sp>
      <p:sp>
        <p:nvSpPr>
          <p:cNvPr id="6" name="页脚占位符 5">
            <a:extLst>
              <a:ext uri="{FF2B5EF4-FFF2-40B4-BE49-F238E27FC236}">
                <a16:creationId xmlns:a16="http://schemas.microsoft.com/office/drawing/2014/main" id="{E8800720-1F8D-4A5E-B724-3D7C0089C8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Tree>
    <p:extLst>
      <p:ext uri="{BB962C8B-B14F-4D97-AF65-F5344CB8AC3E}">
        <p14:creationId xmlns:p14="http://schemas.microsoft.com/office/powerpoint/2010/main" val="1357134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99999-22BB-4EB1-820B-6F546983B52B}" type="datetimeFigureOut">
              <a:rPr lang="zh-CN" altLang="en-US" smtClean="0"/>
              <a:t>2026/6/8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A75D99-2AE7-49F1-BB03-59E2BF5579C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2A75D99-2AE7-49F1-BB03-59E2BF5579C1}" type="slidenum">
              <a:rPr lang="zh-CN" altLang="en-US" smtClean="0"/>
              <a:t>1</a:t>
            </a:fld>
            <a:endParaRPr lang="zh-CN" altLang="en-US"/>
          </a:p>
        </p:txBody>
      </p:sp>
    </p:spTree>
    <p:extLst>
      <p:ext uri="{BB962C8B-B14F-4D97-AF65-F5344CB8AC3E}">
        <p14:creationId xmlns:p14="http://schemas.microsoft.com/office/powerpoint/2010/main" val="3857454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48038-8EC2-ED90-7A4F-B55AA933A8E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DF992FE-AD80-A1A8-16E1-E98ADAA9930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39D6A9C-08A8-0042-2587-66DF392B51E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1C8A3456-19A3-3CEA-CEC0-458D98DE540E}"/>
              </a:ext>
            </a:extLst>
          </p:cNvPr>
          <p:cNvSpPr>
            <a:spLocks noGrp="1"/>
          </p:cNvSpPr>
          <p:nvPr>
            <p:ph type="sldNum" sz="quarter" idx="5"/>
          </p:nvPr>
        </p:nvSpPr>
        <p:spPr/>
        <p:txBody>
          <a:bodyPr/>
          <a:lstStyle/>
          <a:p>
            <a:fld id="{C2A75D99-2AE7-49F1-BB03-59E2BF5579C1}" type="slidenum">
              <a:rPr lang="zh-CN" altLang="en-US" smtClean="0"/>
              <a:t>10</a:t>
            </a:fld>
            <a:endParaRPr lang="zh-CN" altLang="en-US"/>
          </a:p>
        </p:txBody>
      </p:sp>
    </p:spTree>
    <p:extLst>
      <p:ext uri="{BB962C8B-B14F-4D97-AF65-F5344CB8AC3E}">
        <p14:creationId xmlns:p14="http://schemas.microsoft.com/office/powerpoint/2010/main" val="1458227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239D9-F840-01DF-E6B7-4D349648BC4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E65FB83-FB01-2480-120C-D1E5BB0BB73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249304C-6C60-3D84-F4D8-3267F00B99C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A28CC74A-85D0-A3C5-F666-9025C5A39478}"/>
              </a:ext>
            </a:extLst>
          </p:cNvPr>
          <p:cNvSpPr>
            <a:spLocks noGrp="1"/>
          </p:cNvSpPr>
          <p:nvPr>
            <p:ph type="sldNum" sz="quarter" idx="5"/>
          </p:nvPr>
        </p:nvSpPr>
        <p:spPr/>
        <p:txBody>
          <a:bodyPr/>
          <a:lstStyle/>
          <a:p>
            <a:fld id="{C2A75D99-2AE7-49F1-BB03-59E2BF5579C1}" type="slidenum">
              <a:rPr lang="zh-CN" altLang="en-US" smtClean="0"/>
              <a:t>11</a:t>
            </a:fld>
            <a:endParaRPr lang="zh-CN" altLang="en-US"/>
          </a:p>
        </p:txBody>
      </p:sp>
    </p:spTree>
    <p:extLst>
      <p:ext uri="{BB962C8B-B14F-4D97-AF65-F5344CB8AC3E}">
        <p14:creationId xmlns:p14="http://schemas.microsoft.com/office/powerpoint/2010/main" val="2988858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4CFB6-D55E-C735-4131-8CDDC89DDC2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CB6A9DC-9912-895B-5E11-AB593C7718C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42CB984-E556-2500-712F-B12BE4836FF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B5885169-D394-668C-9667-58CDD4914FCA}"/>
              </a:ext>
            </a:extLst>
          </p:cNvPr>
          <p:cNvSpPr>
            <a:spLocks noGrp="1"/>
          </p:cNvSpPr>
          <p:nvPr>
            <p:ph type="sldNum" sz="quarter" idx="5"/>
          </p:nvPr>
        </p:nvSpPr>
        <p:spPr/>
        <p:txBody>
          <a:bodyPr/>
          <a:lstStyle/>
          <a:p>
            <a:fld id="{C2A75D99-2AE7-49F1-BB03-59E2BF5579C1}" type="slidenum">
              <a:rPr lang="zh-CN" altLang="en-US" smtClean="0"/>
              <a:t>12</a:t>
            </a:fld>
            <a:endParaRPr lang="zh-CN" altLang="en-US"/>
          </a:p>
        </p:txBody>
      </p:sp>
    </p:spTree>
    <p:extLst>
      <p:ext uri="{BB962C8B-B14F-4D97-AF65-F5344CB8AC3E}">
        <p14:creationId xmlns:p14="http://schemas.microsoft.com/office/powerpoint/2010/main" val="608804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3A5BA-E4FB-5DA6-8D20-E49B51E7E70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C262220-4A3E-9140-E79D-2F277F750B2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4552AA6-5572-3757-D5D7-972C1BBB3CE9}"/>
              </a:ext>
            </a:extLst>
          </p:cNvPr>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C7F8CCCB-FBFD-686F-31BC-19E53AD78BDE}"/>
              </a:ext>
            </a:extLst>
          </p:cNvPr>
          <p:cNvSpPr>
            <a:spLocks noGrp="1"/>
          </p:cNvSpPr>
          <p:nvPr>
            <p:ph type="sldNum" sz="quarter" idx="5"/>
          </p:nvPr>
        </p:nvSpPr>
        <p:spPr/>
        <p:txBody>
          <a:bodyPr/>
          <a:lstStyle/>
          <a:p>
            <a:fld id="{C2A75D99-2AE7-49F1-BB03-59E2BF5579C1}" type="slidenum">
              <a:rPr lang="zh-CN" altLang="en-US" smtClean="0"/>
              <a:t>13</a:t>
            </a:fld>
            <a:endParaRPr lang="zh-CN" altLang="en-US"/>
          </a:p>
        </p:txBody>
      </p:sp>
    </p:spTree>
    <p:extLst>
      <p:ext uri="{BB962C8B-B14F-4D97-AF65-F5344CB8AC3E}">
        <p14:creationId xmlns:p14="http://schemas.microsoft.com/office/powerpoint/2010/main" val="2749728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C2A75D99-2AE7-49F1-BB03-59E2BF5579C1}" type="slidenum">
              <a:rPr lang="zh-CN" altLang="en-US" smtClean="0"/>
              <a:t>14</a:t>
            </a:fld>
            <a:endParaRPr lang="zh-CN" altLang="en-US"/>
          </a:p>
        </p:txBody>
      </p:sp>
    </p:spTree>
    <p:extLst>
      <p:ext uri="{BB962C8B-B14F-4D97-AF65-F5344CB8AC3E}">
        <p14:creationId xmlns:p14="http://schemas.microsoft.com/office/powerpoint/2010/main" val="4238544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AECA9-94B8-0879-24A4-8339FE4FDE0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14B9B76-5E97-CEE1-F500-206BFB856A1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72737EE-47CC-4262-17F6-71725507A3F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F207D930-39D8-7D92-68D9-C3D131A44B6A}"/>
              </a:ext>
            </a:extLst>
          </p:cNvPr>
          <p:cNvSpPr>
            <a:spLocks noGrp="1"/>
          </p:cNvSpPr>
          <p:nvPr>
            <p:ph type="sldNum" sz="quarter" idx="5"/>
          </p:nvPr>
        </p:nvSpPr>
        <p:spPr/>
        <p:txBody>
          <a:bodyPr/>
          <a:lstStyle/>
          <a:p>
            <a:fld id="{C2A75D99-2AE7-49F1-BB03-59E2BF5579C1}" type="slidenum">
              <a:rPr lang="zh-CN" altLang="en-US" smtClean="0"/>
              <a:t>15</a:t>
            </a:fld>
            <a:endParaRPr lang="zh-CN" altLang="en-US"/>
          </a:p>
        </p:txBody>
      </p:sp>
    </p:spTree>
    <p:extLst>
      <p:ext uri="{BB962C8B-B14F-4D97-AF65-F5344CB8AC3E}">
        <p14:creationId xmlns:p14="http://schemas.microsoft.com/office/powerpoint/2010/main" val="3027908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D00C3-5DFA-0547-0248-FFEB1B0A8AC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C14CFB7-14CC-ACEC-5830-A49D57F47C4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CAE6887-C6C8-1488-8F30-2BB9AA9ED49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7D4CD299-249E-C373-B0D5-5060CC555920}"/>
              </a:ext>
            </a:extLst>
          </p:cNvPr>
          <p:cNvSpPr>
            <a:spLocks noGrp="1"/>
          </p:cNvSpPr>
          <p:nvPr>
            <p:ph type="sldNum" sz="quarter" idx="5"/>
          </p:nvPr>
        </p:nvSpPr>
        <p:spPr/>
        <p:txBody>
          <a:bodyPr/>
          <a:lstStyle/>
          <a:p>
            <a:fld id="{C2A75D99-2AE7-49F1-BB03-59E2BF5579C1}" type="slidenum">
              <a:rPr lang="zh-CN" altLang="en-US" smtClean="0"/>
              <a:t>16</a:t>
            </a:fld>
            <a:endParaRPr lang="zh-CN" altLang="en-US"/>
          </a:p>
        </p:txBody>
      </p:sp>
    </p:spTree>
    <p:extLst>
      <p:ext uri="{BB962C8B-B14F-4D97-AF65-F5344CB8AC3E}">
        <p14:creationId xmlns:p14="http://schemas.microsoft.com/office/powerpoint/2010/main" val="1396216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31E5-25A9-FD37-F2D7-63879655DFC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C3C139D-5D1F-FA86-727C-572E9509329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BAD254D-A8F6-1E52-9790-1C3FEC6CFEE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5B93A7DE-7658-25C3-F0AE-70A2EA12EED7}"/>
              </a:ext>
            </a:extLst>
          </p:cNvPr>
          <p:cNvSpPr>
            <a:spLocks noGrp="1"/>
          </p:cNvSpPr>
          <p:nvPr>
            <p:ph type="sldNum" sz="quarter" idx="5"/>
          </p:nvPr>
        </p:nvSpPr>
        <p:spPr/>
        <p:txBody>
          <a:bodyPr/>
          <a:lstStyle/>
          <a:p>
            <a:fld id="{C2A75D99-2AE7-49F1-BB03-59E2BF5579C1}" type="slidenum">
              <a:rPr lang="zh-CN" altLang="en-US" smtClean="0"/>
              <a:t>17</a:t>
            </a:fld>
            <a:endParaRPr lang="zh-CN" altLang="en-US"/>
          </a:p>
        </p:txBody>
      </p:sp>
    </p:spTree>
    <p:extLst>
      <p:ext uri="{BB962C8B-B14F-4D97-AF65-F5344CB8AC3E}">
        <p14:creationId xmlns:p14="http://schemas.microsoft.com/office/powerpoint/2010/main" val="1537778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C57B3-E146-33A7-BE3D-0BCD4266234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CCEF2B9-313B-6206-620A-34641CCFF38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232C4AC-C5CE-F52D-4A75-633AED4514D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B97713AC-6E8D-2DD8-090B-40E7D7456050}"/>
              </a:ext>
            </a:extLst>
          </p:cNvPr>
          <p:cNvSpPr>
            <a:spLocks noGrp="1"/>
          </p:cNvSpPr>
          <p:nvPr>
            <p:ph type="sldNum" sz="quarter" idx="5"/>
          </p:nvPr>
        </p:nvSpPr>
        <p:spPr/>
        <p:txBody>
          <a:bodyPr/>
          <a:lstStyle/>
          <a:p>
            <a:fld id="{C2A75D99-2AE7-49F1-BB03-59E2BF5579C1}" type="slidenum">
              <a:rPr lang="zh-CN" altLang="en-US" smtClean="0"/>
              <a:t>18</a:t>
            </a:fld>
            <a:endParaRPr lang="zh-CN" altLang="en-US"/>
          </a:p>
        </p:txBody>
      </p:sp>
    </p:spTree>
    <p:extLst>
      <p:ext uri="{BB962C8B-B14F-4D97-AF65-F5344CB8AC3E}">
        <p14:creationId xmlns:p14="http://schemas.microsoft.com/office/powerpoint/2010/main" val="2823716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4E205-FF16-4C95-792C-549731009BA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322ED9B-F02A-429A-86B5-CFE82955CE0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E9C4CEF-D25E-4C91-3B4C-99013205CA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672F048A-A51D-A511-5A25-FAA39BB19DA2}"/>
              </a:ext>
            </a:extLst>
          </p:cNvPr>
          <p:cNvSpPr>
            <a:spLocks noGrp="1"/>
          </p:cNvSpPr>
          <p:nvPr>
            <p:ph type="sldNum" sz="quarter" idx="5"/>
          </p:nvPr>
        </p:nvSpPr>
        <p:spPr/>
        <p:txBody>
          <a:bodyPr/>
          <a:lstStyle/>
          <a:p>
            <a:fld id="{C2A75D99-2AE7-49F1-BB03-59E2BF5579C1}" type="slidenum">
              <a:rPr lang="zh-CN" altLang="en-US" smtClean="0"/>
              <a:t>19</a:t>
            </a:fld>
            <a:endParaRPr lang="zh-CN" altLang="en-US"/>
          </a:p>
        </p:txBody>
      </p:sp>
    </p:spTree>
    <p:extLst>
      <p:ext uri="{BB962C8B-B14F-4D97-AF65-F5344CB8AC3E}">
        <p14:creationId xmlns:p14="http://schemas.microsoft.com/office/powerpoint/2010/main" val="850826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5FD1D-54C2-2C6F-B308-B60E049B0F9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05DAED3-B0C0-D5DF-17A2-0421E668B6E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9CE3CB2-3899-AB54-2BD3-894E1A85899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1"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78191EEA-ECDA-77C1-840D-D8F1D0CB1720}"/>
              </a:ext>
            </a:extLst>
          </p:cNvPr>
          <p:cNvSpPr>
            <a:spLocks noGrp="1"/>
          </p:cNvSpPr>
          <p:nvPr>
            <p:ph type="sldNum" sz="quarter" idx="5"/>
          </p:nvPr>
        </p:nvSpPr>
        <p:spPr/>
        <p:txBody>
          <a:bodyPr/>
          <a:lstStyle/>
          <a:p>
            <a:fld id="{C2A75D99-2AE7-49F1-BB03-59E2BF5579C1}" type="slidenum">
              <a:rPr lang="zh-CN" altLang="en-US" smtClean="0"/>
              <a:t>2</a:t>
            </a:fld>
            <a:endParaRPr lang="zh-CN" altLang="en-US"/>
          </a:p>
        </p:txBody>
      </p:sp>
    </p:spTree>
    <p:extLst>
      <p:ext uri="{BB962C8B-B14F-4D97-AF65-F5344CB8AC3E}">
        <p14:creationId xmlns:p14="http://schemas.microsoft.com/office/powerpoint/2010/main" val="4150385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489CE-4AFD-E1FA-290B-3F5A88D7294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B397EDF-5045-DD84-DE94-6F7BC4DA0EE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F1E82A1-1C13-A194-4EA2-A155FFE47D9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2EB6E373-9844-B943-EE67-D0FE2BFD75F4}"/>
              </a:ext>
            </a:extLst>
          </p:cNvPr>
          <p:cNvSpPr>
            <a:spLocks noGrp="1"/>
          </p:cNvSpPr>
          <p:nvPr>
            <p:ph type="sldNum" sz="quarter" idx="5"/>
          </p:nvPr>
        </p:nvSpPr>
        <p:spPr/>
        <p:txBody>
          <a:bodyPr/>
          <a:lstStyle/>
          <a:p>
            <a:fld id="{C2A75D99-2AE7-49F1-BB03-59E2BF5579C1}" type="slidenum">
              <a:rPr lang="zh-CN" altLang="en-US" smtClean="0"/>
              <a:t>20</a:t>
            </a:fld>
            <a:endParaRPr lang="zh-CN" altLang="en-US"/>
          </a:p>
        </p:txBody>
      </p:sp>
    </p:spTree>
    <p:extLst>
      <p:ext uri="{BB962C8B-B14F-4D97-AF65-F5344CB8AC3E}">
        <p14:creationId xmlns:p14="http://schemas.microsoft.com/office/powerpoint/2010/main" val="4011492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54740-3C57-AA00-25F2-ADAA20F4857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56983C8-8313-44BB-B312-071C82249D8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90CE36E-2816-6ABE-7FE0-C043213A8D2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79B892FE-FD2A-23BB-423A-8E3F55484EF4}"/>
              </a:ext>
            </a:extLst>
          </p:cNvPr>
          <p:cNvSpPr>
            <a:spLocks noGrp="1"/>
          </p:cNvSpPr>
          <p:nvPr>
            <p:ph type="sldNum" sz="quarter" idx="5"/>
          </p:nvPr>
        </p:nvSpPr>
        <p:spPr/>
        <p:txBody>
          <a:bodyPr/>
          <a:lstStyle/>
          <a:p>
            <a:fld id="{C2A75D99-2AE7-49F1-BB03-59E2BF5579C1}" type="slidenum">
              <a:rPr lang="zh-CN" altLang="en-US" smtClean="0"/>
              <a:t>3</a:t>
            </a:fld>
            <a:endParaRPr lang="zh-CN" altLang="en-US"/>
          </a:p>
        </p:txBody>
      </p:sp>
    </p:spTree>
    <p:extLst>
      <p:ext uri="{BB962C8B-B14F-4D97-AF65-F5344CB8AC3E}">
        <p14:creationId xmlns:p14="http://schemas.microsoft.com/office/powerpoint/2010/main" val="4235485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30BB0-D7FC-5CFB-CCBA-41CBBE121B7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8AE7D77-EF97-0D39-DF97-7704AA5796B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EB49459-DB63-1C3D-DA3A-751FA44032C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0A24BBFA-E821-A8E8-80F6-A4A5120B89C9}"/>
              </a:ext>
            </a:extLst>
          </p:cNvPr>
          <p:cNvSpPr>
            <a:spLocks noGrp="1"/>
          </p:cNvSpPr>
          <p:nvPr>
            <p:ph type="sldNum" sz="quarter" idx="5"/>
          </p:nvPr>
        </p:nvSpPr>
        <p:spPr/>
        <p:txBody>
          <a:bodyPr/>
          <a:lstStyle/>
          <a:p>
            <a:fld id="{C2A75D99-2AE7-49F1-BB03-59E2BF5579C1}" type="slidenum">
              <a:rPr lang="zh-CN" altLang="en-US" smtClean="0"/>
              <a:t>4</a:t>
            </a:fld>
            <a:endParaRPr lang="zh-CN" altLang="en-US"/>
          </a:p>
        </p:txBody>
      </p:sp>
    </p:spTree>
    <p:extLst>
      <p:ext uri="{BB962C8B-B14F-4D97-AF65-F5344CB8AC3E}">
        <p14:creationId xmlns:p14="http://schemas.microsoft.com/office/powerpoint/2010/main" val="3083150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BEFF2-AEC2-D93F-AB4B-1D960C4C5CB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1A80863-752E-37E4-62B8-A7897D816E9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9D68C82-023F-B15D-9D3F-B228DAEC0E1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C5C759FF-D9E9-B840-5F27-7548A42F9D8B}"/>
              </a:ext>
            </a:extLst>
          </p:cNvPr>
          <p:cNvSpPr>
            <a:spLocks noGrp="1"/>
          </p:cNvSpPr>
          <p:nvPr>
            <p:ph type="sldNum" sz="quarter" idx="5"/>
          </p:nvPr>
        </p:nvSpPr>
        <p:spPr/>
        <p:txBody>
          <a:bodyPr/>
          <a:lstStyle/>
          <a:p>
            <a:fld id="{C2A75D99-2AE7-49F1-BB03-59E2BF5579C1}" type="slidenum">
              <a:rPr lang="zh-CN" altLang="en-US" smtClean="0"/>
              <a:t>5</a:t>
            </a:fld>
            <a:endParaRPr lang="zh-CN" altLang="en-US"/>
          </a:p>
        </p:txBody>
      </p:sp>
    </p:spTree>
    <p:extLst>
      <p:ext uri="{BB962C8B-B14F-4D97-AF65-F5344CB8AC3E}">
        <p14:creationId xmlns:p14="http://schemas.microsoft.com/office/powerpoint/2010/main" val="626699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A0497-0458-5D51-1B11-97221EE3080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B231825-89B0-4E72-4647-E7439008311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14824D1-5BFC-BB9A-E91D-CB4BD94B095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5E7A50E0-7D37-41F5-F4C2-2AA016A1329F}"/>
              </a:ext>
            </a:extLst>
          </p:cNvPr>
          <p:cNvSpPr>
            <a:spLocks noGrp="1"/>
          </p:cNvSpPr>
          <p:nvPr>
            <p:ph type="sldNum" sz="quarter" idx="5"/>
          </p:nvPr>
        </p:nvSpPr>
        <p:spPr/>
        <p:txBody>
          <a:bodyPr/>
          <a:lstStyle/>
          <a:p>
            <a:fld id="{C2A75D99-2AE7-49F1-BB03-59E2BF5579C1}" type="slidenum">
              <a:rPr lang="zh-CN" altLang="en-US" smtClean="0"/>
              <a:t>6</a:t>
            </a:fld>
            <a:endParaRPr lang="zh-CN" altLang="en-US"/>
          </a:p>
        </p:txBody>
      </p:sp>
    </p:spTree>
    <p:extLst>
      <p:ext uri="{BB962C8B-B14F-4D97-AF65-F5344CB8AC3E}">
        <p14:creationId xmlns:p14="http://schemas.microsoft.com/office/powerpoint/2010/main" val="1513016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7AD12-342D-15BC-38EA-E13509C442D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598B79A-93E6-2A1C-C72E-20C9678694E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7FD7723-7527-A1C5-929A-5E540C60CEE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964A62E1-A176-B1DE-8616-B63A6C1E4976}"/>
              </a:ext>
            </a:extLst>
          </p:cNvPr>
          <p:cNvSpPr>
            <a:spLocks noGrp="1"/>
          </p:cNvSpPr>
          <p:nvPr>
            <p:ph type="sldNum" sz="quarter" idx="5"/>
          </p:nvPr>
        </p:nvSpPr>
        <p:spPr/>
        <p:txBody>
          <a:bodyPr/>
          <a:lstStyle/>
          <a:p>
            <a:fld id="{C2A75D99-2AE7-49F1-BB03-59E2BF5579C1}" type="slidenum">
              <a:rPr lang="zh-CN" altLang="en-US" smtClean="0"/>
              <a:t>7</a:t>
            </a:fld>
            <a:endParaRPr lang="zh-CN" altLang="en-US"/>
          </a:p>
        </p:txBody>
      </p:sp>
    </p:spTree>
    <p:extLst>
      <p:ext uri="{BB962C8B-B14F-4D97-AF65-F5344CB8AC3E}">
        <p14:creationId xmlns:p14="http://schemas.microsoft.com/office/powerpoint/2010/main" val="3923868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C3984-766B-3808-8620-AD9B96C8331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D494323-0857-D38A-8952-2B394DAB32F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5F9787D-2FDE-206E-AF11-3DD5BDC512F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D3A29E42-4843-A7E0-E653-FACF1ED6B20D}"/>
              </a:ext>
            </a:extLst>
          </p:cNvPr>
          <p:cNvSpPr>
            <a:spLocks noGrp="1"/>
          </p:cNvSpPr>
          <p:nvPr>
            <p:ph type="sldNum" sz="quarter" idx="5"/>
          </p:nvPr>
        </p:nvSpPr>
        <p:spPr/>
        <p:txBody>
          <a:bodyPr/>
          <a:lstStyle/>
          <a:p>
            <a:fld id="{C2A75D99-2AE7-49F1-BB03-59E2BF5579C1}" type="slidenum">
              <a:rPr lang="zh-CN" altLang="en-US" smtClean="0"/>
              <a:t>8</a:t>
            </a:fld>
            <a:endParaRPr lang="zh-CN" altLang="en-US"/>
          </a:p>
        </p:txBody>
      </p:sp>
    </p:spTree>
    <p:extLst>
      <p:ext uri="{BB962C8B-B14F-4D97-AF65-F5344CB8AC3E}">
        <p14:creationId xmlns:p14="http://schemas.microsoft.com/office/powerpoint/2010/main" val="685383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242C9-4506-F92D-22C3-1679E2FF097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22E9E07-FE47-7118-AC4B-CC95511E764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4599CF1-F88E-FB16-7531-D20E51BE7254}"/>
              </a:ext>
            </a:extLst>
          </p:cNvPr>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A0AEC419-63F3-2829-9219-1BFE6C32373C}"/>
              </a:ext>
            </a:extLst>
          </p:cNvPr>
          <p:cNvSpPr>
            <a:spLocks noGrp="1"/>
          </p:cNvSpPr>
          <p:nvPr>
            <p:ph type="sldNum" sz="quarter" idx="5"/>
          </p:nvPr>
        </p:nvSpPr>
        <p:spPr/>
        <p:txBody>
          <a:bodyPr/>
          <a:lstStyle/>
          <a:p>
            <a:fld id="{C2A75D99-2AE7-49F1-BB03-59E2BF5579C1}" type="slidenum">
              <a:rPr lang="zh-CN" altLang="en-US" smtClean="0"/>
              <a:t>9</a:t>
            </a:fld>
            <a:endParaRPr lang="zh-CN" altLang="en-US"/>
          </a:p>
        </p:txBody>
      </p:sp>
    </p:spTree>
    <p:extLst>
      <p:ext uri="{BB962C8B-B14F-4D97-AF65-F5344CB8AC3E}">
        <p14:creationId xmlns:p14="http://schemas.microsoft.com/office/powerpoint/2010/main" val="18218537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1">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3357217"/>
          </a:xfrm>
          <a:prstGeom prst="rect">
            <a:avLst/>
          </a:prstGeom>
        </p:spPr>
      </p:pic>
      <p:sp>
        <p:nvSpPr>
          <p:cNvPr id="4" name="矩形 3"/>
          <p:cNvSpPr/>
          <p:nvPr userDrawn="1"/>
        </p:nvSpPr>
        <p:spPr>
          <a:xfrm>
            <a:off x="-800" y="-7913"/>
            <a:ext cx="12192000" cy="3361208"/>
          </a:xfrm>
          <a:prstGeom prst="rect">
            <a:avLst/>
          </a:prstGeom>
          <a:solidFill>
            <a:srgbClr val="9A0001">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5303520" y="2562096"/>
            <a:ext cx="1584960" cy="1584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5410200" y="2670375"/>
            <a:ext cx="1371600" cy="1368402"/>
            <a:chOff x="2105799" y="20055838"/>
            <a:chExt cx="6748090" cy="6732363"/>
          </a:xfrm>
          <a:solidFill>
            <a:srgbClr val="8B0012">
              <a:alpha val="80000"/>
            </a:srgbClr>
          </a:solidFill>
        </p:grpSpPr>
        <p:sp>
          <p:nvSpPr>
            <p:cNvPr id="7"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8"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9"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0"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1"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2"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3"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4"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5"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6"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7"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8"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9"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0"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1"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2"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3"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4"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5"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6"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7"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8"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9"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grpSp>
      <p:sp>
        <p:nvSpPr>
          <p:cNvPr id="36" name="文本占位符 35"/>
          <p:cNvSpPr>
            <a:spLocks noGrp="1"/>
          </p:cNvSpPr>
          <p:nvPr userDrawn="1">
            <p:ph type="body" sz="quarter" idx="10" hasCustomPrompt="1"/>
          </p:nvPr>
        </p:nvSpPr>
        <p:spPr>
          <a:xfrm>
            <a:off x="1606550" y="4264178"/>
            <a:ext cx="8975725" cy="781050"/>
          </a:xfrm>
        </p:spPr>
        <p:txBody>
          <a:bodyPr>
            <a:normAutofit/>
          </a:bodyPr>
          <a:lstStyle>
            <a:lvl1pPr marL="0" indent="0" algn="ctr" defTabSz="914400" rtl="0" eaLnBrk="1" latinLnBrk="0" hangingPunct="1">
              <a:lnSpc>
                <a:spcPct val="120000"/>
              </a:lnSpc>
              <a:buNone/>
              <a:defRPr lang="zh-CN" altLang="en-US" sz="4000" b="1" kern="1200" spc="300">
                <a:solidFill>
                  <a:schemeClr val="tx1">
                    <a:lumMod val="85000"/>
                    <a:lumOff val="15000"/>
                  </a:schemeClr>
                </a:solidFill>
                <a:latin typeface="+mn-lt"/>
                <a:ea typeface="微软雅黑" panose="020B0503020204020204" pitchFamily="34" charset="-122"/>
                <a:cs typeface="微软雅黑" panose="020B0503020204020204" pitchFamily="34" charset="-122"/>
              </a:defRPr>
            </a:lvl1pPr>
          </a:lstStyle>
          <a:p>
            <a:pPr algn="ctr">
              <a:lnSpc>
                <a:spcPct val="120000"/>
              </a:lnSpc>
              <a:defRPr/>
            </a:pPr>
            <a:r>
              <a:rPr lang="zh-CN" altLang="en-US"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anose="020B0503020204020204" pitchFamily="34" charset="-122"/>
              </a:rPr>
              <a:t>北京大学学术答辩通用</a:t>
            </a:r>
            <a:r>
              <a:rPr lang="en-US" altLang="zh-CN"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anose="020B0503020204020204" pitchFamily="34" charset="-122"/>
              </a:rPr>
              <a:t>PPT</a:t>
            </a:r>
            <a:r>
              <a:rPr lang="zh-CN" altLang="en-US"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anose="020B0503020204020204" pitchFamily="34" charset="-122"/>
              </a:rPr>
              <a:t>模板</a:t>
            </a:r>
          </a:p>
        </p:txBody>
      </p:sp>
      <p:sp>
        <p:nvSpPr>
          <p:cNvPr id="41" name="文本占位符 37"/>
          <p:cNvSpPr>
            <a:spLocks noGrp="1"/>
          </p:cNvSpPr>
          <p:nvPr>
            <p:ph type="body" sz="quarter" idx="11" hasCustomPrompt="1"/>
          </p:nvPr>
        </p:nvSpPr>
        <p:spPr>
          <a:xfrm>
            <a:off x="2244991" y="5389156"/>
            <a:ext cx="1987550" cy="341632"/>
          </a:xfrm>
          <a:noFill/>
        </p:spPr>
        <p:txBody>
          <a:bodyPr wrap="square" rtlCol="0">
            <a:spAutoFit/>
          </a:bodyPr>
          <a:lstStyle>
            <a:lvl1pPr marL="0" indent="0">
              <a:buNone/>
              <a:defRPr lang="zh-CN" altLang="en-US" sz="1800" dirty="0">
                <a:solidFill>
                  <a:srgbClr val="222A35"/>
                </a:solidFill>
                <a:latin typeface="微软雅黑" panose="020B0503020204020204" pitchFamily="34" charset="-122"/>
                <a:ea typeface="微软雅黑" panose="020B0503020204020204" pitchFamily="34" charset="-122"/>
              </a:defRPr>
            </a:lvl1pPr>
          </a:lstStyle>
          <a:p>
            <a:pPr marL="0" lvl="0"/>
            <a:r>
              <a:rPr lang="zh-CN" altLang="en-US" dirty="0"/>
              <a:t>答辩人：</a:t>
            </a:r>
            <a:r>
              <a:rPr lang="en-US" altLang="zh-CN" dirty="0"/>
              <a:t>XXX</a:t>
            </a:r>
            <a:endParaRPr lang="zh-CN" altLang="en-US" dirty="0"/>
          </a:p>
        </p:txBody>
      </p:sp>
      <p:sp>
        <p:nvSpPr>
          <p:cNvPr id="42" name="文本占位符 37"/>
          <p:cNvSpPr>
            <a:spLocks noGrp="1"/>
          </p:cNvSpPr>
          <p:nvPr>
            <p:ph type="body" sz="quarter" idx="12" hasCustomPrompt="1"/>
          </p:nvPr>
        </p:nvSpPr>
        <p:spPr>
          <a:xfrm>
            <a:off x="5102225" y="5389156"/>
            <a:ext cx="1987550" cy="341632"/>
          </a:xfrm>
          <a:noFill/>
        </p:spPr>
        <p:txBody>
          <a:bodyPr wrap="square" rtlCol="0">
            <a:spAutoFit/>
          </a:bodyPr>
          <a:lstStyle>
            <a:lvl1pPr marL="0" indent="0" algn="ctr">
              <a:buNone/>
              <a:defRPr lang="zh-CN" altLang="en-US" sz="1800" dirty="0">
                <a:solidFill>
                  <a:srgbClr val="222A35"/>
                </a:solidFill>
                <a:latin typeface="微软雅黑" panose="020B0503020204020204" pitchFamily="34" charset="-122"/>
                <a:ea typeface="微软雅黑" panose="020B0503020204020204" pitchFamily="34" charset="-122"/>
              </a:defRPr>
            </a:lvl1pPr>
          </a:lstStyle>
          <a:p>
            <a:pPr marL="0" lvl="0"/>
            <a:r>
              <a:rPr lang="zh-CN" altLang="en-US" dirty="0"/>
              <a:t>指导教师：</a:t>
            </a:r>
            <a:r>
              <a:rPr lang="en-US" altLang="zh-CN" dirty="0"/>
              <a:t>XXX</a:t>
            </a:r>
            <a:endParaRPr lang="zh-CN" altLang="en-US" dirty="0"/>
          </a:p>
        </p:txBody>
      </p:sp>
      <p:sp>
        <p:nvSpPr>
          <p:cNvPr id="43" name="文本占位符 37"/>
          <p:cNvSpPr>
            <a:spLocks noGrp="1"/>
          </p:cNvSpPr>
          <p:nvPr>
            <p:ph type="body" sz="quarter" idx="13" hasCustomPrompt="1"/>
          </p:nvPr>
        </p:nvSpPr>
        <p:spPr>
          <a:xfrm>
            <a:off x="7959460" y="5389156"/>
            <a:ext cx="1987550" cy="341632"/>
          </a:xfrm>
          <a:noFill/>
        </p:spPr>
        <p:txBody>
          <a:bodyPr wrap="square" rtlCol="0">
            <a:spAutoFit/>
          </a:bodyPr>
          <a:lstStyle>
            <a:lvl1pPr marL="0" indent="0" algn="r">
              <a:buNone/>
              <a:defRPr lang="zh-CN" altLang="en-US" sz="1800" dirty="0">
                <a:solidFill>
                  <a:srgbClr val="222A35"/>
                </a:solidFill>
                <a:latin typeface="微软雅黑" panose="020B0503020204020204" pitchFamily="34" charset="-122"/>
                <a:ea typeface="微软雅黑" panose="020B0503020204020204" pitchFamily="34" charset="-122"/>
              </a:defRPr>
            </a:lvl1pPr>
          </a:lstStyle>
          <a:p>
            <a:pPr marL="0" lvl="0"/>
            <a:r>
              <a:rPr lang="zh-CN" altLang="en-US" dirty="0"/>
              <a:t>院系：</a:t>
            </a:r>
            <a:r>
              <a:rPr lang="en-US" altLang="zh-CN" dirty="0"/>
              <a:t>XXX</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页-上短下长">
    <p:spTree>
      <p:nvGrpSpPr>
        <p:cNvPr id="1" name=""/>
        <p:cNvGrpSpPr/>
        <p:nvPr/>
      </p:nvGrpSpPr>
      <p:grpSpPr>
        <a:xfrm>
          <a:off x="0" y="0"/>
          <a:ext cx="0" cy="0"/>
          <a:chOff x="0" y="0"/>
          <a:chExt cx="0" cy="0"/>
        </a:xfrm>
      </p:grpSpPr>
      <p:grpSp>
        <p:nvGrpSpPr>
          <p:cNvPr id="63" name="组合 62"/>
          <p:cNvGrpSpPr/>
          <p:nvPr userDrawn="1"/>
        </p:nvGrpSpPr>
        <p:grpSpPr>
          <a:xfrm>
            <a:off x="528706" y="867990"/>
            <a:ext cx="2433027" cy="0"/>
            <a:chOff x="7460343" y="1311756"/>
            <a:chExt cx="2433027" cy="0"/>
          </a:xfrm>
        </p:grpSpPr>
        <p:cxnSp>
          <p:nvCxnSpPr>
            <p:cNvPr id="64" name="直接连接符 63"/>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userDrawn="1"/>
        </p:nvGrpSpPr>
        <p:grpSpPr>
          <a:xfrm>
            <a:off x="10177780" y="329882"/>
            <a:ext cx="1512002" cy="444892"/>
            <a:chOff x="9556201" y="498129"/>
            <a:chExt cx="1993881" cy="586680"/>
          </a:xfrm>
        </p:grpSpPr>
        <p:grpSp>
          <p:nvGrpSpPr>
            <p:cNvPr id="66" name="组合 65"/>
            <p:cNvGrpSpPr/>
            <p:nvPr userDrawn="1"/>
          </p:nvGrpSpPr>
          <p:grpSpPr>
            <a:xfrm>
              <a:off x="10239376" y="968937"/>
              <a:ext cx="1307697" cy="96254"/>
              <a:chOff x="4616246" y="3878362"/>
              <a:chExt cx="5571416" cy="410087"/>
            </a:xfrm>
            <a:solidFill>
              <a:schemeClr val="tx1">
                <a:alpha val="80000"/>
              </a:schemeClr>
            </a:solidFill>
          </p:grpSpPr>
          <p:sp>
            <p:nvSpPr>
              <p:cNvPr id="68"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69"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70"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72"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73"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74"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75"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76"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77"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78"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79"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80"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81"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82"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83"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84"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85" name="组合 84"/>
            <p:cNvGrpSpPr/>
            <p:nvPr userDrawn="1"/>
          </p:nvGrpSpPr>
          <p:grpSpPr>
            <a:xfrm>
              <a:off x="10237120" y="539555"/>
              <a:ext cx="1312962" cy="375239"/>
              <a:chOff x="4606634" y="2048989"/>
              <a:chExt cx="5593843" cy="1598699"/>
            </a:xfrm>
            <a:solidFill>
              <a:schemeClr val="accent1">
                <a:alpha val="80000"/>
              </a:schemeClr>
            </a:solidFill>
          </p:grpSpPr>
          <p:sp>
            <p:nvSpPr>
              <p:cNvPr id="86"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87"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88"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89"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90"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91"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92"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93"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94"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95"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96"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97"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98" name="组合 97"/>
            <p:cNvGrpSpPr/>
            <p:nvPr userDrawn="1"/>
          </p:nvGrpSpPr>
          <p:grpSpPr>
            <a:xfrm>
              <a:off x="9556201" y="498129"/>
              <a:ext cx="588050" cy="586680"/>
              <a:chOff x="2105799" y="20055838"/>
              <a:chExt cx="6748090" cy="6732363"/>
            </a:xfrm>
            <a:solidFill>
              <a:schemeClr val="accent1">
                <a:alpha val="80000"/>
              </a:schemeClr>
            </a:solidFill>
          </p:grpSpPr>
          <p:sp>
            <p:nvSpPr>
              <p:cNvPr id="99"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00"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01"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02"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03"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04"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05"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06"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07"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08"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09"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10"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11"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12"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13"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14"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15"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16"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17"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18"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19"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0"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1"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grpSp>
      </p:grpSp>
      <p:cxnSp>
        <p:nvCxnSpPr>
          <p:cNvPr id="122" name="直接连接符 121"/>
          <p:cNvCxnSpPr/>
          <p:nvPr userDrawn="1"/>
        </p:nvCxnSpPr>
        <p:spPr>
          <a:xfrm>
            <a:off x="438150" y="63817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3"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dirty="0"/>
              <a:t>&lt; </a:t>
            </a:r>
            <a:fld id="{A548B57D-AE10-4CF7-A9DF-59FEFA91B28E}" type="slidenum">
              <a:rPr lang="zh-CN" altLang="en-US" smtClean="0"/>
              <a:t>‹#›</a:t>
            </a:fld>
            <a:r>
              <a:rPr lang="zh-CN" altLang="en-US" dirty="0"/>
              <a:t> </a:t>
            </a:r>
            <a:r>
              <a:rPr lang="en-US" altLang="zh-CN" dirty="0"/>
              <a:t>&gt;</a:t>
            </a:r>
            <a:endParaRPr lang="zh-CN" altLang="en-US" dirty="0"/>
          </a:p>
        </p:txBody>
      </p:sp>
      <p:sp>
        <p:nvSpPr>
          <p:cNvPr id="125"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页-仅logo">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grpSp>
      </p:grpSp>
      <p:sp>
        <p:nvSpPr>
          <p:cNvPr id="57"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t>‹#›</a:t>
            </a:fld>
            <a:r>
              <a:rPr lang="zh-CN" altLang="en-US"/>
              <a:t> </a:t>
            </a:r>
            <a:r>
              <a:rPr lang="en-US" altLang="zh-CN"/>
              <a:t>&gt;</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片占位1">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grpSp>
      </p:gr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t>‹#›</a:t>
            </a:fld>
            <a:r>
              <a:rPr lang="zh-CN" altLang="en-US"/>
              <a:t> </a:t>
            </a:r>
            <a:r>
              <a:rPr lang="en-US" altLang="zh-CN"/>
              <a:t>&gt;</a:t>
            </a:r>
            <a:endParaRPr lang="zh-CN" altLang="en-US" dirty="0"/>
          </a:p>
        </p:txBody>
      </p:sp>
      <p:sp>
        <p:nvSpPr>
          <p:cNvPr id="63"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pPr>
            <a:r>
              <a:rPr lang="zh-CN" altLang="en-US" dirty="0"/>
              <a:t>单击此处输入本页的结论单击此处输入本页的结论单击此处输入本页的结论</a:t>
            </a:r>
          </a:p>
        </p:txBody>
      </p:sp>
      <p:sp>
        <p:nvSpPr>
          <p:cNvPr id="2" name="图片占位符 1"/>
          <p:cNvSpPr>
            <a:spLocks noGrp="1"/>
          </p:cNvSpPr>
          <p:nvPr>
            <p:ph type="pic" sz="quarter" idx="11" hasCustomPrompt="1"/>
          </p:nvPr>
        </p:nvSpPr>
        <p:spPr>
          <a:xfrm>
            <a:off x="0" y="1432906"/>
            <a:ext cx="12192000" cy="2762250"/>
          </a:xfrm>
          <a:prstGeom prst="rect">
            <a:avLst/>
          </a:prstGeom>
        </p:spPr>
        <p:txBody>
          <a:bodyPr vert="horz" lIns="91440" tIns="45720" rIns="91440" bIns="45720" rtlCol="0" anchor="ctr">
            <a:normAutofit/>
          </a:bodyPr>
          <a:lstStyle>
            <a:lvl1pPr marL="0" indent="0">
              <a:buNone/>
              <a:defRPr lang="zh-CN" altLang="en-US"/>
            </a:lvl1pPr>
          </a:lstStyle>
          <a:p>
            <a:pPr lvl="0" algn="ctr"/>
            <a:r>
              <a:rPr lang="zh-CN" altLang="en-US" dirty="0"/>
              <a:t>单击此处修改图片</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图片占位2">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grpSp>
      </p:grpSp>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t>‹#›</a:t>
            </a:fld>
            <a:r>
              <a:rPr lang="zh-CN" altLang="en-US"/>
              <a:t> </a:t>
            </a:r>
            <a:r>
              <a:rPr lang="en-US" altLang="zh-CN"/>
              <a:t>&gt;</a:t>
            </a:r>
            <a:endParaRPr lang="zh-CN" altLang="en-US" dirty="0"/>
          </a:p>
        </p:txBody>
      </p:sp>
      <p:sp>
        <p:nvSpPr>
          <p:cNvPr id="2" name="图片占位符 1"/>
          <p:cNvSpPr>
            <a:spLocks noGrp="1"/>
          </p:cNvSpPr>
          <p:nvPr>
            <p:ph type="pic" idx="10" hasCustomPrompt="1"/>
          </p:nvPr>
        </p:nvSpPr>
        <p:spPr>
          <a:xfrm>
            <a:off x="0" y="1196753"/>
            <a:ext cx="12192000" cy="3121152"/>
          </a:xfrm>
        </p:spPr>
        <p:txBody>
          <a:bodyPr anchor="ctr"/>
          <a:lstStyle>
            <a:lvl1pPr algn="ctr">
              <a:defRPr/>
            </a:lvl1pPr>
          </a:lstStyle>
          <a:p>
            <a:r>
              <a:rPr lang="zh-CN" altLang="en-US" dirty="0"/>
              <a:t>单击此处修改图片</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图片占位3">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grpSp>
      </p:gr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t>‹#›</a:t>
            </a:fld>
            <a:r>
              <a:rPr lang="zh-CN" altLang="en-US"/>
              <a:t> </a:t>
            </a:r>
            <a:r>
              <a:rPr lang="en-US" altLang="zh-CN"/>
              <a:t>&gt;</a:t>
            </a:r>
            <a:endParaRPr lang="zh-CN" altLang="en-US" dirty="0"/>
          </a:p>
        </p:txBody>
      </p:sp>
      <p:sp>
        <p:nvSpPr>
          <p:cNvPr id="63"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pPr>
            <a:r>
              <a:rPr lang="zh-CN" altLang="en-US" dirty="0"/>
              <a:t>单击此处输入本页的结论单击此处输入本页的结论单击此处输入本页的结论</a:t>
            </a:r>
          </a:p>
        </p:txBody>
      </p:sp>
      <p:sp>
        <p:nvSpPr>
          <p:cNvPr id="66" name="图片占位符 65"/>
          <p:cNvSpPr>
            <a:spLocks noGrp="1"/>
          </p:cNvSpPr>
          <p:nvPr>
            <p:ph type="pic" sz="quarter" idx="11" hasCustomPrompt="1"/>
          </p:nvPr>
        </p:nvSpPr>
        <p:spPr>
          <a:xfrm>
            <a:off x="4452445" y="1999139"/>
            <a:ext cx="3287111" cy="3287111"/>
          </a:xfrm>
          <a:custGeom>
            <a:avLst/>
            <a:gdLst>
              <a:gd name="connsiteX0" fmla="*/ 1643556 w 3287111"/>
              <a:gd name="connsiteY0" fmla="*/ 0 h 3287111"/>
              <a:gd name="connsiteX1" fmla="*/ 3278627 w 3287111"/>
              <a:gd name="connsiteY1" fmla="*/ 1475512 h 3287111"/>
              <a:gd name="connsiteX2" fmla="*/ 3287111 w 3287111"/>
              <a:gd name="connsiteY2" fmla="*/ 1643536 h 3287111"/>
              <a:gd name="connsiteX3" fmla="*/ 3287111 w 3287111"/>
              <a:gd name="connsiteY3" fmla="*/ 1643576 h 3287111"/>
              <a:gd name="connsiteX4" fmla="*/ 3278627 w 3287111"/>
              <a:gd name="connsiteY4" fmla="*/ 1811600 h 3287111"/>
              <a:gd name="connsiteX5" fmla="*/ 1811600 w 3287111"/>
              <a:gd name="connsiteY5" fmla="*/ 3278627 h 3287111"/>
              <a:gd name="connsiteX6" fmla="*/ 1643576 w 3287111"/>
              <a:gd name="connsiteY6" fmla="*/ 3287111 h 3287111"/>
              <a:gd name="connsiteX7" fmla="*/ 1643537 w 3287111"/>
              <a:gd name="connsiteY7" fmla="*/ 3287111 h 3287111"/>
              <a:gd name="connsiteX8" fmla="*/ 1475512 w 3287111"/>
              <a:gd name="connsiteY8" fmla="*/ 3278627 h 3287111"/>
              <a:gd name="connsiteX9" fmla="*/ 0 w 3287111"/>
              <a:gd name="connsiteY9" fmla="*/ 1643556 h 3287111"/>
              <a:gd name="connsiteX10" fmla="*/ 1643556 w 3287111"/>
              <a:gd name="connsiteY10" fmla="*/ 0 h 32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7111" h="3287111">
                <a:moveTo>
                  <a:pt x="1643556" y="0"/>
                </a:moveTo>
                <a:cubicBezTo>
                  <a:pt x="2494535" y="0"/>
                  <a:pt x="3194460" y="646739"/>
                  <a:pt x="3278627" y="1475512"/>
                </a:cubicBezTo>
                <a:lnTo>
                  <a:pt x="3287111" y="1643536"/>
                </a:lnTo>
                <a:lnTo>
                  <a:pt x="3287111" y="1643576"/>
                </a:lnTo>
                <a:lnTo>
                  <a:pt x="3278627" y="1811600"/>
                </a:lnTo>
                <a:cubicBezTo>
                  <a:pt x="3200071" y="2585122"/>
                  <a:pt x="2585122" y="3200071"/>
                  <a:pt x="1811600" y="3278627"/>
                </a:cubicBezTo>
                <a:lnTo>
                  <a:pt x="1643576" y="3287111"/>
                </a:lnTo>
                <a:lnTo>
                  <a:pt x="1643537" y="3287111"/>
                </a:lnTo>
                <a:lnTo>
                  <a:pt x="1475512" y="3278627"/>
                </a:lnTo>
                <a:cubicBezTo>
                  <a:pt x="646739" y="3194460"/>
                  <a:pt x="0" y="2494535"/>
                  <a:pt x="0" y="1643556"/>
                </a:cubicBezTo>
                <a:cubicBezTo>
                  <a:pt x="0" y="735845"/>
                  <a:pt x="735845" y="0"/>
                  <a:pt x="1643556" y="0"/>
                </a:cubicBezTo>
                <a:close/>
              </a:path>
            </a:pathLst>
          </a:custGeom>
        </p:spPr>
        <p:txBody>
          <a:bodyPr wrap="square" anchor="ctr">
            <a:noAutofit/>
          </a:bodyPr>
          <a:lstStyle>
            <a:lvl1pPr algn="ctr">
              <a:defRPr/>
            </a:lvl1pPr>
          </a:lstStyle>
          <a:p>
            <a:r>
              <a:rPr lang="zh-CN" altLang="en-US" dirty="0"/>
              <a:t>点击此处修改图片</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图片占位4">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grpSp>
      </p:grpSp>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t>‹#›</a:t>
            </a:fld>
            <a:r>
              <a:rPr lang="zh-CN" altLang="en-US"/>
              <a:t> </a:t>
            </a:r>
            <a:r>
              <a:rPr lang="en-US" altLang="zh-CN"/>
              <a:t>&gt;</a:t>
            </a:r>
            <a:endParaRPr lang="zh-CN" altLang="en-US" dirty="0"/>
          </a:p>
        </p:txBody>
      </p:sp>
      <p:sp>
        <p:nvSpPr>
          <p:cNvPr id="2" name="图片占位符 1"/>
          <p:cNvSpPr>
            <a:spLocks noGrp="1"/>
          </p:cNvSpPr>
          <p:nvPr>
            <p:ph type="pic" idx="10" hasCustomPrompt="1"/>
          </p:nvPr>
        </p:nvSpPr>
        <p:spPr>
          <a:xfrm>
            <a:off x="1054101" y="1916642"/>
            <a:ext cx="4542217" cy="3568065"/>
          </a:xfrm>
          <a:ln>
            <a:noFill/>
          </a:ln>
          <a:effectLst>
            <a:outerShdw blurRad="190500" algn="tl" rotWithShape="0">
              <a:srgbClr val="000000">
                <a:alpha val="70000"/>
              </a:srgbClr>
            </a:outerShdw>
          </a:effectLst>
        </p:spPr>
        <p:txBody>
          <a:bodyPr anchor="ctr">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2800" kern="1200" dirty="0">
                <a:solidFill>
                  <a:schemeClr val="tx1"/>
                </a:solidFill>
                <a:latin typeface="+mn-ea"/>
                <a:ea typeface="+mn-ea"/>
                <a:cs typeface="+mn-cs"/>
              </a:defRPr>
            </a:lvl1pPr>
          </a:lstStyle>
          <a:p>
            <a:r>
              <a:rPr lang="zh-CN" altLang="en-US" dirty="0"/>
              <a:t>单击此处修改图片</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图片占位5">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grpSp>
      </p:grpSp>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t>‹#›</a:t>
            </a:fld>
            <a:r>
              <a:rPr lang="zh-CN" altLang="en-US"/>
              <a:t> </a:t>
            </a:r>
            <a:r>
              <a:rPr lang="en-US" altLang="zh-CN"/>
              <a:t>&gt;</a:t>
            </a:r>
            <a:endParaRPr lang="zh-CN" altLang="en-US" dirty="0"/>
          </a:p>
        </p:txBody>
      </p:sp>
      <p:sp>
        <p:nvSpPr>
          <p:cNvPr id="2" name="图片占位符 1"/>
          <p:cNvSpPr>
            <a:spLocks noGrp="1"/>
          </p:cNvSpPr>
          <p:nvPr>
            <p:ph type="pic" idx="10" hasCustomPrompt="1"/>
          </p:nvPr>
        </p:nvSpPr>
        <p:spPr>
          <a:xfrm>
            <a:off x="977935" y="1396022"/>
            <a:ext cx="1960330" cy="1957820"/>
          </a:xfr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
        <p:nvSpPr>
          <p:cNvPr id="3" name="图片占位符 2"/>
          <p:cNvSpPr>
            <a:spLocks noGrp="1"/>
          </p:cNvSpPr>
          <p:nvPr>
            <p:ph type="pic" sz="quarter" idx="11" hasCustomPrompt="1"/>
          </p:nvPr>
        </p:nvSpPr>
        <p:spPr>
          <a:xfrm>
            <a:off x="3741006" y="1396022"/>
            <a:ext cx="1951941" cy="1957820"/>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
        <p:nvSpPr>
          <p:cNvPr id="4" name="图片占位符 3"/>
          <p:cNvSpPr>
            <a:spLocks noGrp="1"/>
          </p:cNvSpPr>
          <p:nvPr>
            <p:ph type="pic" sz="quarter" idx="12" hasCustomPrompt="1"/>
          </p:nvPr>
        </p:nvSpPr>
        <p:spPr>
          <a:xfrm>
            <a:off x="6495686" y="1396022"/>
            <a:ext cx="1957818" cy="1957818"/>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
        <p:nvSpPr>
          <p:cNvPr id="5" name="图片占位符 4"/>
          <p:cNvSpPr>
            <a:spLocks noGrp="1"/>
          </p:cNvSpPr>
          <p:nvPr>
            <p:ph type="pic" sz="quarter" idx="13" hasCustomPrompt="1"/>
          </p:nvPr>
        </p:nvSpPr>
        <p:spPr>
          <a:xfrm>
            <a:off x="9256243" y="1396022"/>
            <a:ext cx="1957820" cy="1957820"/>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图片占位6">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grpSp>
      </p:gr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t>‹#›</a:t>
            </a:fld>
            <a:r>
              <a:rPr lang="zh-CN" altLang="en-US"/>
              <a:t> </a:t>
            </a:r>
            <a:r>
              <a:rPr lang="en-US" altLang="zh-CN"/>
              <a:t>&gt;</a:t>
            </a:r>
            <a:endParaRPr lang="zh-CN" altLang="en-US" dirty="0"/>
          </a:p>
        </p:txBody>
      </p:sp>
      <p:sp>
        <p:nvSpPr>
          <p:cNvPr id="63"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pPr>
            <a:r>
              <a:rPr lang="zh-CN" altLang="en-US" dirty="0"/>
              <a:t>单击此处输入本页的结论单击此处输入本页的结论单击此处输入本页的结论</a:t>
            </a:r>
          </a:p>
        </p:txBody>
      </p:sp>
      <p:sp>
        <p:nvSpPr>
          <p:cNvPr id="2" name="图片占位符 1"/>
          <p:cNvSpPr>
            <a:spLocks noGrp="1"/>
          </p:cNvSpPr>
          <p:nvPr>
            <p:ph type="pic" sz="quarter" idx="11" hasCustomPrompt="1"/>
          </p:nvPr>
        </p:nvSpPr>
        <p:spPr>
          <a:xfrm>
            <a:off x="6291124" y="1821181"/>
            <a:ext cx="3733535" cy="3733535"/>
          </a:xfrm>
          <a:prstGeom prst="rect">
            <a:avLst/>
          </a:prstGeom>
        </p:spPr>
        <p:txBody>
          <a:bodyPr vert="horz" lIns="91440" tIns="45720" rIns="91440" bIns="45720" rtlCol="0" anchor="ctr">
            <a:normAutofit/>
          </a:bodyPr>
          <a:lstStyle>
            <a:lvl1pPr>
              <a:defRPr lang="zh-CN" altLang="en-US"/>
            </a:lvl1pPr>
          </a:lstStyle>
          <a:p>
            <a:pPr lvl="0" algn="ctr"/>
            <a:r>
              <a:rPr lang="zh-CN" altLang="en-US" dirty="0"/>
              <a:t>单击此处修改图片</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占位7">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grpSp>
      </p:grpSp>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t>‹#›</a:t>
            </a:fld>
            <a:r>
              <a:rPr lang="zh-CN" altLang="en-US"/>
              <a:t> </a:t>
            </a:r>
            <a:r>
              <a:rPr lang="en-US" altLang="zh-CN"/>
              <a:t>&gt;</a:t>
            </a:r>
            <a:endParaRPr lang="zh-CN" altLang="en-US" dirty="0"/>
          </a:p>
        </p:txBody>
      </p:sp>
      <p:sp>
        <p:nvSpPr>
          <p:cNvPr id="2" name="图片占位符 1"/>
          <p:cNvSpPr>
            <a:spLocks noGrp="1"/>
          </p:cNvSpPr>
          <p:nvPr>
            <p:ph type="pic" idx="10"/>
          </p:nvPr>
        </p:nvSpPr>
        <p:spPr>
          <a:xfrm>
            <a:off x="2546350" y="1186670"/>
            <a:ext cx="6170930" cy="2242330"/>
          </a:xfrm>
        </p:spPr>
        <p:txBody>
          <a:bodyPr/>
          <a:lstStyle/>
          <a:p>
            <a:endParaRPr lang="zh-CN" altLang="en-US"/>
          </a:p>
        </p:txBody>
      </p:sp>
      <p:sp>
        <p:nvSpPr>
          <p:cNvPr id="3" name="图片占位符 2"/>
          <p:cNvSpPr>
            <a:spLocks noGrp="1"/>
          </p:cNvSpPr>
          <p:nvPr>
            <p:ph type="pic" sz="quarter" idx="11"/>
          </p:nvPr>
        </p:nvSpPr>
        <p:spPr>
          <a:xfrm>
            <a:off x="2546350" y="3551651"/>
            <a:ext cx="3022600" cy="2401016"/>
          </a:xfrm>
          <a:prstGeom prst="rect">
            <a:avLst/>
          </a:prstGeom>
        </p:spPr>
        <p:txBody>
          <a:bodyPr/>
          <a:lstStyle/>
          <a:p>
            <a:endParaRPr lang="zh-CN" altLang="en-US"/>
          </a:p>
        </p:txBody>
      </p:sp>
      <p:sp>
        <p:nvSpPr>
          <p:cNvPr id="4" name="图片占位符 3"/>
          <p:cNvSpPr>
            <a:spLocks noGrp="1"/>
          </p:cNvSpPr>
          <p:nvPr>
            <p:ph type="pic" sz="quarter" idx="12"/>
          </p:nvPr>
        </p:nvSpPr>
        <p:spPr>
          <a:xfrm>
            <a:off x="5693412" y="3550560"/>
            <a:ext cx="3023869" cy="2403201"/>
          </a:xfrm>
          <a:prstGeom prst="rect">
            <a:avLst/>
          </a:prstGeom>
        </p:spPr>
        <p:txBody>
          <a:bodyPr/>
          <a:lstStyle/>
          <a:p>
            <a:endParaRPr lang="zh-CN" altLang="en-US"/>
          </a:p>
        </p:txBody>
      </p:sp>
      <p:sp>
        <p:nvSpPr>
          <p:cNvPr id="5" name="图片占位符 4"/>
          <p:cNvSpPr>
            <a:spLocks noGrp="1"/>
          </p:cNvSpPr>
          <p:nvPr>
            <p:ph type="pic" sz="quarter" idx="13"/>
          </p:nvPr>
        </p:nvSpPr>
        <p:spPr>
          <a:xfrm>
            <a:off x="8839200" y="1186670"/>
            <a:ext cx="2499360" cy="4767090"/>
          </a:xfrm>
          <a:prstGeom prst="rect">
            <a:avLst/>
          </a:prstGeom>
        </p:spPr>
        <p:txBody>
          <a:bodyPr/>
          <a:lstStyle/>
          <a:p>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占位8">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grpSp>
      </p:grpSp>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t>‹#›</a:t>
            </a:fld>
            <a:r>
              <a:rPr lang="zh-CN" altLang="en-US"/>
              <a:t> </a:t>
            </a:r>
            <a:r>
              <a:rPr lang="en-US" altLang="zh-CN"/>
              <a:t>&gt;</a:t>
            </a:r>
            <a:endParaRPr lang="zh-CN" altLang="en-US" dirty="0"/>
          </a:p>
        </p:txBody>
      </p:sp>
      <p:sp>
        <p:nvSpPr>
          <p:cNvPr id="2" name="图片占位符 1"/>
          <p:cNvSpPr>
            <a:spLocks noGrp="1"/>
          </p:cNvSpPr>
          <p:nvPr>
            <p:ph type="pic" idx="10"/>
          </p:nvPr>
        </p:nvSpPr>
        <p:spPr>
          <a:xfrm>
            <a:off x="5627650" y="1131849"/>
            <a:ext cx="2386361" cy="5157440"/>
          </a:xfrm>
          <a:prstGeom prst="roundRect">
            <a:avLst>
              <a:gd name="adj" fmla="val 10149"/>
            </a:avLst>
          </a:prstGeom>
        </p:spPr>
        <p:txBody>
          <a:bodyPr anchor="ctr"/>
          <a:lstStyle/>
          <a:p>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4部分">
    <p:spTree>
      <p:nvGrpSpPr>
        <p:cNvPr id="1" name=""/>
        <p:cNvGrpSpPr/>
        <p:nvPr/>
      </p:nvGrpSpPr>
      <p:grpSpPr>
        <a:xfrm>
          <a:off x="0" y="0"/>
          <a:ext cx="0" cy="0"/>
          <a:chOff x="0" y="0"/>
          <a:chExt cx="0" cy="0"/>
        </a:xfrm>
      </p:grpSpPr>
      <p:sp>
        <p:nvSpPr>
          <p:cNvPr id="55" name="矩形 54"/>
          <p:cNvSpPr/>
          <p:nvPr userDrawn="1"/>
        </p:nvSpPr>
        <p:spPr>
          <a:xfrm>
            <a:off x="-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pic>
        <p:nvPicPr>
          <p:cNvPr id="35" name="图形 34"/>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01832" y="3365787"/>
            <a:ext cx="6665290" cy="4818286"/>
          </a:xfrm>
          <a:prstGeom prst="rect">
            <a:avLst/>
          </a:prstGeom>
        </p:spPr>
      </p:pic>
      <p:sp>
        <p:nvSpPr>
          <p:cNvPr id="7" name="矩形 6"/>
          <p:cNvSpPr/>
          <p:nvPr userDrawn="1"/>
        </p:nvSpPr>
        <p:spPr>
          <a:xfrm>
            <a:off x="589281" y="476251"/>
            <a:ext cx="11013440" cy="5905500"/>
          </a:xfrm>
          <a:prstGeom prst="rect">
            <a:avLst/>
          </a:prstGeom>
          <a:solidFill>
            <a:schemeClr val="bg1"/>
          </a:solidFill>
          <a:ln>
            <a:noFill/>
          </a:ln>
          <a:effectLst>
            <a:glow rad="101600">
              <a:schemeClr val="tx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grpSp>
        <p:nvGrpSpPr>
          <p:cNvPr id="8" name="组合 7"/>
          <p:cNvGrpSpPr/>
          <p:nvPr userDrawn="1"/>
        </p:nvGrpSpPr>
        <p:grpSpPr>
          <a:xfrm>
            <a:off x="2296213" y="1033221"/>
            <a:ext cx="2354895" cy="1876405"/>
            <a:chOff x="2202591" y="1033221"/>
            <a:chExt cx="2354895" cy="1876405"/>
          </a:xfrm>
        </p:grpSpPr>
        <p:sp>
          <p:nvSpPr>
            <p:cNvPr id="9" name="标题 1"/>
            <p:cNvSpPr txBox="1"/>
            <p:nvPr/>
          </p:nvSpPr>
          <p:spPr>
            <a:xfrm>
              <a:off x="2202591" y="1033221"/>
              <a:ext cx="2165279" cy="1500655"/>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CN" altLang="en-US" sz="5400" b="1" i="0" u="none" strike="noStrike" kern="2200" cap="none" spc="0" normalizeH="0" baseline="0" noProof="0" dirty="0">
                  <a:ln>
                    <a:noFill/>
                  </a:ln>
                  <a:solidFill>
                    <a:schemeClr val="accent1"/>
                  </a:solidFill>
                  <a:effectLst/>
                  <a:uLnTx/>
                  <a:uFillTx/>
                  <a:latin typeface="Arial" panose="020B0604020202020204"/>
                  <a:ea typeface="微软雅黑" panose="020B0503020204020204" pitchFamily="34" charset="-122"/>
                  <a:cs typeface="+mn-ea"/>
                  <a:sym typeface="+mn-lt"/>
                </a:rPr>
                <a:t>目  录</a:t>
              </a:r>
              <a:endParaRPr kumimoji="0" lang="en-US" altLang="zh-CN" sz="5400" b="1" i="0" u="none" strike="noStrike" kern="2200" cap="none" spc="0" normalizeH="0" baseline="0" noProof="0" dirty="0">
                <a:ln>
                  <a:noFill/>
                </a:ln>
                <a:solidFill>
                  <a:schemeClr val="accent1"/>
                </a:solidFill>
                <a:effectLst/>
                <a:uLnTx/>
                <a:uFillTx/>
                <a:latin typeface="Arial" panose="020B0604020202020204"/>
                <a:ea typeface="微软雅黑" panose="020B0503020204020204" pitchFamily="34" charset="-122"/>
                <a:cs typeface="+mn-ea"/>
                <a:sym typeface="+mn-lt"/>
              </a:endParaRPr>
            </a:p>
          </p:txBody>
        </p:sp>
        <p:sp>
          <p:nvSpPr>
            <p:cNvPr id="10" name="文本框 9"/>
            <p:cNvSpPr txBox="1"/>
            <p:nvPr/>
          </p:nvSpPr>
          <p:spPr>
            <a:xfrm>
              <a:off x="2389402" y="2078629"/>
              <a:ext cx="21680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2200" cap="none" spc="-20" normalizeH="0" baseline="0" noProof="0" dirty="0">
                  <a:ln>
                    <a:noFill/>
                  </a:ln>
                  <a:solidFill>
                    <a:schemeClr val="accent1"/>
                  </a:solidFill>
                  <a:effectLst/>
                  <a:uLnTx/>
                  <a:uFillTx/>
                  <a:latin typeface="Arial" panose="020B0604020202020204"/>
                  <a:ea typeface="微软雅黑" panose="020B0503020204020204" pitchFamily="34" charset="-122"/>
                  <a:cs typeface="+mn-ea"/>
                  <a:sym typeface="+mn-lt"/>
                </a:rPr>
                <a:t>CONTENTS</a:t>
              </a:r>
              <a:endParaRPr kumimoji="0" lang="zh-CN" altLang="en-US" sz="2400" b="0" i="0" u="none" strike="noStrike" kern="2200" cap="none" spc="-20" normalizeH="0" baseline="0" noProof="0" dirty="0">
                <a:ln>
                  <a:noFill/>
                </a:ln>
                <a:solidFill>
                  <a:schemeClr val="accent1"/>
                </a:solidFill>
                <a:effectLst/>
                <a:uLnTx/>
                <a:uFillTx/>
                <a:latin typeface="Arial" panose="020B0604020202020204"/>
                <a:ea typeface="微软雅黑" panose="020B0503020204020204" pitchFamily="34"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20" normalizeH="0" baseline="0" noProof="0" dirty="0">
                <a:ln>
                  <a:noFill/>
                </a:ln>
                <a:solidFill>
                  <a:schemeClr val="accent1"/>
                </a:solidFill>
                <a:effectLst/>
                <a:uLnTx/>
                <a:uFillTx/>
                <a:latin typeface="Arial" panose="020B0604020202020204"/>
                <a:ea typeface="微软雅黑" panose="020B0503020204020204" pitchFamily="34" charset="-122"/>
                <a:cs typeface="+mn-ea"/>
                <a:sym typeface="+mn-lt"/>
              </a:endParaRPr>
            </a:p>
          </p:txBody>
        </p:sp>
      </p:grpSp>
      <p:sp>
        <p:nvSpPr>
          <p:cNvPr id="45" name="文本占位符 40"/>
          <p:cNvSpPr>
            <a:spLocks noGrp="1"/>
          </p:cNvSpPr>
          <p:nvPr>
            <p:ph type="body" sz="quarter" idx="10" hasCustomPrompt="1"/>
          </p:nvPr>
        </p:nvSpPr>
        <p:spPr>
          <a:xfrm>
            <a:off x="7825514" y="1561152"/>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p>
        </p:txBody>
      </p:sp>
      <p:sp>
        <p:nvSpPr>
          <p:cNvPr id="46" name="文本占位符 40"/>
          <p:cNvSpPr>
            <a:spLocks noGrp="1"/>
          </p:cNvSpPr>
          <p:nvPr>
            <p:ph type="body" sz="quarter" idx="11" hasCustomPrompt="1"/>
          </p:nvPr>
        </p:nvSpPr>
        <p:spPr>
          <a:xfrm>
            <a:off x="7825514" y="2650906"/>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p>
        </p:txBody>
      </p:sp>
      <p:sp>
        <p:nvSpPr>
          <p:cNvPr id="47" name="文本占位符 40"/>
          <p:cNvSpPr>
            <a:spLocks noGrp="1"/>
          </p:cNvSpPr>
          <p:nvPr>
            <p:ph type="body" sz="quarter" idx="12" hasCustomPrompt="1"/>
          </p:nvPr>
        </p:nvSpPr>
        <p:spPr>
          <a:xfrm>
            <a:off x="7825514" y="3740660"/>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p>
        </p:txBody>
      </p:sp>
      <p:sp>
        <p:nvSpPr>
          <p:cNvPr id="49" name="文本占位符 40"/>
          <p:cNvSpPr>
            <a:spLocks noGrp="1"/>
          </p:cNvSpPr>
          <p:nvPr>
            <p:ph type="body" sz="quarter" idx="14" hasCustomPrompt="1"/>
          </p:nvPr>
        </p:nvSpPr>
        <p:spPr>
          <a:xfrm>
            <a:off x="7825514" y="4830414"/>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p>
        </p:txBody>
      </p:sp>
      <p:sp>
        <p:nvSpPr>
          <p:cNvPr id="50" name="文本框 49"/>
          <p:cNvSpPr txBox="1"/>
          <p:nvPr userDrawn="1"/>
        </p:nvSpPr>
        <p:spPr>
          <a:xfrm>
            <a:off x="6814866" y="1512604"/>
            <a:ext cx="675822" cy="584775"/>
          </a:xfrm>
          <a:prstGeom prst="rect">
            <a:avLst/>
          </a:prstGeom>
          <a:noFill/>
        </p:spPr>
        <p:txBody>
          <a:bodyPr wrap="square" rtlCol="0">
            <a:spAutoFit/>
          </a:bodyPr>
          <a:lstStyle/>
          <a:p>
            <a:r>
              <a:rPr lang="en-US" altLang="zh-CN" sz="3200" b="1" dirty="0">
                <a:solidFill>
                  <a:srgbClr val="9A0001"/>
                </a:solidFill>
              </a:rPr>
              <a:t>01.</a:t>
            </a:r>
            <a:endParaRPr lang="zh-CN" altLang="en-US" sz="3200" b="1" dirty="0">
              <a:solidFill>
                <a:srgbClr val="9A0001"/>
              </a:solidFill>
            </a:endParaRPr>
          </a:p>
        </p:txBody>
      </p:sp>
      <p:sp>
        <p:nvSpPr>
          <p:cNvPr id="51" name="文本框 50"/>
          <p:cNvSpPr txBox="1"/>
          <p:nvPr userDrawn="1"/>
        </p:nvSpPr>
        <p:spPr>
          <a:xfrm>
            <a:off x="6814866" y="2596050"/>
            <a:ext cx="675822" cy="584775"/>
          </a:xfrm>
          <a:prstGeom prst="rect">
            <a:avLst/>
          </a:prstGeom>
          <a:noFill/>
        </p:spPr>
        <p:txBody>
          <a:bodyPr wrap="square" rtlCol="0">
            <a:spAutoFit/>
          </a:bodyPr>
          <a:lstStyle/>
          <a:p>
            <a:r>
              <a:rPr lang="en-US" altLang="zh-CN" sz="3200" b="1" dirty="0">
                <a:solidFill>
                  <a:srgbClr val="9A0001"/>
                </a:solidFill>
              </a:rPr>
              <a:t>02.</a:t>
            </a:r>
            <a:endParaRPr lang="zh-CN" altLang="en-US" sz="3200" b="1" dirty="0">
              <a:solidFill>
                <a:srgbClr val="9A0001"/>
              </a:solidFill>
            </a:endParaRPr>
          </a:p>
        </p:txBody>
      </p:sp>
      <p:sp>
        <p:nvSpPr>
          <p:cNvPr id="52" name="文本框 51"/>
          <p:cNvSpPr txBox="1"/>
          <p:nvPr userDrawn="1"/>
        </p:nvSpPr>
        <p:spPr>
          <a:xfrm>
            <a:off x="6814866" y="3679496"/>
            <a:ext cx="675822" cy="584775"/>
          </a:xfrm>
          <a:prstGeom prst="rect">
            <a:avLst/>
          </a:prstGeom>
          <a:noFill/>
        </p:spPr>
        <p:txBody>
          <a:bodyPr wrap="square" rtlCol="0">
            <a:spAutoFit/>
          </a:bodyPr>
          <a:lstStyle/>
          <a:p>
            <a:r>
              <a:rPr lang="en-US" altLang="zh-CN" sz="3200" b="1" dirty="0">
                <a:solidFill>
                  <a:srgbClr val="9A0001"/>
                </a:solidFill>
              </a:rPr>
              <a:t>03.</a:t>
            </a:r>
            <a:endParaRPr lang="zh-CN" altLang="en-US" sz="3200" b="1" dirty="0">
              <a:solidFill>
                <a:srgbClr val="9A0001"/>
              </a:solidFill>
            </a:endParaRPr>
          </a:p>
        </p:txBody>
      </p:sp>
      <p:sp>
        <p:nvSpPr>
          <p:cNvPr id="53" name="文本框 52"/>
          <p:cNvSpPr txBox="1"/>
          <p:nvPr userDrawn="1"/>
        </p:nvSpPr>
        <p:spPr>
          <a:xfrm>
            <a:off x="6814866" y="4762941"/>
            <a:ext cx="675822" cy="584775"/>
          </a:xfrm>
          <a:prstGeom prst="rect">
            <a:avLst/>
          </a:prstGeom>
          <a:noFill/>
        </p:spPr>
        <p:txBody>
          <a:bodyPr wrap="square" rtlCol="0">
            <a:spAutoFit/>
          </a:bodyPr>
          <a:lstStyle/>
          <a:p>
            <a:r>
              <a:rPr lang="en-US" altLang="zh-CN" sz="3200" b="1" dirty="0">
                <a:solidFill>
                  <a:srgbClr val="9A0001"/>
                </a:solidFill>
              </a:rPr>
              <a:t>04.</a:t>
            </a:r>
            <a:endParaRPr lang="zh-CN" altLang="en-US" sz="3200" b="1" dirty="0">
              <a:solidFill>
                <a:srgbClr val="9A0001"/>
              </a:solidFill>
            </a:endParaRPr>
          </a:p>
        </p:txBody>
      </p:sp>
      <p:grpSp>
        <p:nvGrpSpPr>
          <p:cNvPr id="56" name="组合 55"/>
          <p:cNvGrpSpPr/>
          <p:nvPr userDrawn="1"/>
        </p:nvGrpSpPr>
        <p:grpSpPr>
          <a:xfrm>
            <a:off x="2425132" y="3183822"/>
            <a:ext cx="1945700" cy="1941162"/>
            <a:chOff x="2105799" y="20055838"/>
            <a:chExt cx="6748090" cy="6732363"/>
          </a:xfrm>
          <a:solidFill>
            <a:schemeClr val="accent1"/>
          </a:solidFill>
        </p:grpSpPr>
        <p:sp>
          <p:nvSpPr>
            <p:cNvPr id="57"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58"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59"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60"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61"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62"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63"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64"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65"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66"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67"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68"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69"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70"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71"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72"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73"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74"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75"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76"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77"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78"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79" name="Freeform 71"/>
            <p:cNvSpPr>
              <a:spLocks noEditPoints="1"/>
            </p:cNvSpPr>
            <p:nvPr/>
          </p:nvSpPr>
          <p:spPr bwMode="auto">
            <a:xfrm>
              <a:off x="3199024" y="21141193"/>
              <a:ext cx="4561647" cy="4553785"/>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Arial" panose="020B0604020202020204"/>
                <a:ea typeface="微软雅黑" panose="020B0503020204020204" pitchFamily="34" charset="-122"/>
                <a:cs typeface="+mn-ea"/>
                <a:sym typeface="+mn-lt"/>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5部分">
    <p:spTree>
      <p:nvGrpSpPr>
        <p:cNvPr id="1" name=""/>
        <p:cNvGrpSpPr/>
        <p:nvPr/>
      </p:nvGrpSpPr>
      <p:grpSpPr>
        <a:xfrm>
          <a:off x="0" y="0"/>
          <a:ext cx="0" cy="0"/>
          <a:chOff x="0" y="0"/>
          <a:chExt cx="0" cy="0"/>
        </a:xfrm>
      </p:grpSpPr>
      <p:sp>
        <p:nvSpPr>
          <p:cNvPr id="6" name="矩形 5"/>
          <p:cNvSpPr/>
          <p:nvPr userDrawn="1"/>
        </p:nvSpPr>
        <p:spPr>
          <a:xfrm>
            <a:off x="-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71" name="矩形 70"/>
          <p:cNvSpPr/>
          <p:nvPr userDrawn="1"/>
        </p:nvSpPr>
        <p:spPr>
          <a:xfrm>
            <a:off x="589281" y="476251"/>
            <a:ext cx="11013440" cy="5905500"/>
          </a:xfrm>
          <a:prstGeom prst="rect">
            <a:avLst/>
          </a:prstGeom>
          <a:solidFill>
            <a:schemeClr val="bg1"/>
          </a:solidFill>
          <a:ln>
            <a:noFill/>
          </a:ln>
          <a:effectLst>
            <a:glow rad="101600">
              <a:schemeClr val="tx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pic>
        <p:nvPicPr>
          <p:cNvPr id="35" name="图形 34"/>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01832" y="3365787"/>
            <a:ext cx="6665290" cy="4818286"/>
          </a:xfrm>
          <a:prstGeom prst="rect">
            <a:avLst/>
          </a:prstGeom>
        </p:spPr>
      </p:pic>
      <p:grpSp>
        <p:nvGrpSpPr>
          <p:cNvPr id="8" name="组合 7"/>
          <p:cNvGrpSpPr/>
          <p:nvPr userDrawn="1"/>
        </p:nvGrpSpPr>
        <p:grpSpPr>
          <a:xfrm>
            <a:off x="2296213" y="1033221"/>
            <a:ext cx="2354895" cy="1876405"/>
            <a:chOff x="2202591" y="1033221"/>
            <a:chExt cx="2354895" cy="1876405"/>
          </a:xfrm>
        </p:grpSpPr>
        <p:sp>
          <p:nvSpPr>
            <p:cNvPr id="9" name="标题 1"/>
            <p:cNvSpPr txBox="1"/>
            <p:nvPr/>
          </p:nvSpPr>
          <p:spPr>
            <a:xfrm>
              <a:off x="2202591" y="1033221"/>
              <a:ext cx="2165279" cy="1500655"/>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CN" altLang="en-US" sz="5400" b="1" i="0" u="none" strike="noStrike" kern="2200" cap="none" spc="0" normalizeH="0" baseline="0" noProof="0" dirty="0">
                  <a:ln>
                    <a:noFill/>
                  </a:ln>
                  <a:solidFill>
                    <a:schemeClr val="accent1"/>
                  </a:solidFill>
                  <a:effectLst/>
                  <a:uLnTx/>
                  <a:uFillTx/>
                  <a:latin typeface="Arial" panose="020B0604020202020204"/>
                  <a:ea typeface="微软雅黑" panose="020B0503020204020204" pitchFamily="34" charset="-122"/>
                  <a:cs typeface="+mn-ea"/>
                  <a:sym typeface="+mn-lt"/>
                </a:rPr>
                <a:t>目  录</a:t>
              </a:r>
              <a:endParaRPr kumimoji="0" lang="en-US" altLang="zh-CN" sz="5400" b="1" i="0" u="none" strike="noStrike" kern="2200" cap="none" spc="0" normalizeH="0" baseline="0" noProof="0" dirty="0">
                <a:ln>
                  <a:noFill/>
                </a:ln>
                <a:solidFill>
                  <a:schemeClr val="accent1"/>
                </a:solidFill>
                <a:effectLst/>
                <a:uLnTx/>
                <a:uFillTx/>
                <a:latin typeface="Arial" panose="020B0604020202020204"/>
                <a:ea typeface="微软雅黑" panose="020B0503020204020204" pitchFamily="34" charset="-122"/>
                <a:cs typeface="+mn-ea"/>
                <a:sym typeface="+mn-lt"/>
              </a:endParaRPr>
            </a:p>
          </p:txBody>
        </p:sp>
        <p:sp>
          <p:nvSpPr>
            <p:cNvPr id="10" name="文本框 9"/>
            <p:cNvSpPr txBox="1"/>
            <p:nvPr/>
          </p:nvSpPr>
          <p:spPr>
            <a:xfrm>
              <a:off x="2389402" y="2078629"/>
              <a:ext cx="21680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2200" cap="none" spc="-20" normalizeH="0" baseline="0" noProof="0" dirty="0">
                  <a:ln>
                    <a:noFill/>
                  </a:ln>
                  <a:solidFill>
                    <a:schemeClr val="accent1"/>
                  </a:solidFill>
                  <a:effectLst/>
                  <a:uLnTx/>
                  <a:uFillTx/>
                  <a:latin typeface="Arial" panose="020B0604020202020204"/>
                  <a:ea typeface="微软雅黑" panose="020B0503020204020204" pitchFamily="34" charset="-122"/>
                  <a:cs typeface="+mn-ea"/>
                  <a:sym typeface="+mn-lt"/>
                </a:rPr>
                <a:t>CONTENTS</a:t>
              </a:r>
              <a:endParaRPr kumimoji="0" lang="zh-CN" altLang="en-US" sz="2400" b="0" i="0" u="none" strike="noStrike" kern="2200" cap="none" spc="-20" normalizeH="0" baseline="0" noProof="0" dirty="0">
                <a:ln>
                  <a:noFill/>
                </a:ln>
                <a:solidFill>
                  <a:schemeClr val="accent1"/>
                </a:solidFill>
                <a:effectLst/>
                <a:uLnTx/>
                <a:uFillTx/>
                <a:latin typeface="Arial" panose="020B0604020202020204"/>
                <a:ea typeface="微软雅黑" panose="020B0503020204020204" pitchFamily="34"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20" normalizeH="0" baseline="0" noProof="0" dirty="0">
                <a:ln>
                  <a:noFill/>
                </a:ln>
                <a:solidFill>
                  <a:schemeClr val="accent1"/>
                </a:solidFill>
                <a:effectLst/>
                <a:uLnTx/>
                <a:uFillTx/>
                <a:latin typeface="Arial" panose="020B0604020202020204"/>
                <a:ea typeface="微软雅黑" panose="020B0503020204020204" pitchFamily="34" charset="-122"/>
                <a:cs typeface="+mn-ea"/>
                <a:sym typeface="+mn-lt"/>
              </a:endParaRPr>
            </a:p>
          </p:txBody>
        </p:sp>
      </p:grpSp>
      <p:sp>
        <p:nvSpPr>
          <p:cNvPr id="41" name="文本占位符 40"/>
          <p:cNvSpPr>
            <a:spLocks noGrp="1"/>
          </p:cNvSpPr>
          <p:nvPr>
            <p:ph type="body" sz="quarter" idx="10" hasCustomPrompt="1"/>
          </p:nvPr>
        </p:nvSpPr>
        <p:spPr>
          <a:xfrm>
            <a:off x="7819905" y="140875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p>
        </p:txBody>
      </p:sp>
      <p:sp>
        <p:nvSpPr>
          <p:cNvPr id="42" name="文本占位符 40"/>
          <p:cNvSpPr>
            <a:spLocks noGrp="1"/>
          </p:cNvSpPr>
          <p:nvPr>
            <p:ph type="body" sz="quarter" idx="11" hasCustomPrompt="1"/>
          </p:nvPr>
        </p:nvSpPr>
        <p:spPr>
          <a:xfrm>
            <a:off x="7819905" y="230220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p>
        </p:txBody>
      </p:sp>
      <p:sp>
        <p:nvSpPr>
          <p:cNvPr id="43" name="文本占位符 40"/>
          <p:cNvSpPr>
            <a:spLocks noGrp="1"/>
          </p:cNvSpPr>
          <p:nvPr>
            <p:ph type="body" sz="quarter" idx="12" hasCustomPrompt="1"/>
          </p:nvPr>
        </p:nvSpPr>
        <p:spPr>
          <a:xfrm>
            <a:off x="7819905" y="319565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p>
        </p:txBody>
      </p:sp>
      <p:sp>
        <p:nvSpPr>
          <p:cNvPr id="44" name="文本占位符 40"/>
          <p:cNvSpPr>
            <a:spLocks noGrp="1"/>
          </p:cNvSpPr>
          <p:nvPr>
            <p:ph type="body" sz="quarter" idx="13" hasCustomPrompt="1"/>
          </p:nvPr>
        </p:nvSpPr>
        <p:spPr>
          <a:xfrm>
            <a:off x="7819905" y="4982551"/>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p>
        </p:txBody>
      </p:sp>
      <p:sp>
        <p:nvSpPr>
          <p:cNvPr id="36" name="文本占位符 40"/>
          <p:cNvSpPr>
            <a:spLocks noGrp="1"/>
          </p:cNvSpPr>
          <p:nvPr>
            <p:ph type="body" sz="quarter" idx="14" hasCustomPrompt="1"/>
          </p:nvPr>
        </p:nvSpPr>
        <p:spPr>
          <a:xfrm>
            <a:off x="7819905" y="408910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p>
        </p:txBody>
      </p:sp>
      <p:sp>
        <p:nvSpPr>
          <p:cNvPr id="2" name="文本框 1"/>
          <p:cNvSpPr txBox="1"/>
          <p:nvPr userDrawn="1"/>
        </p:nvSpPr>
        <p:spPr>
          <a:xfrm>
            <a:off x="6809256" y="1360204"/>
            <a:ext cx="675822" cy="584775"/>
          </a:xfrm>
          <a:prstGeom prst="rect">
            <a:avLst/>
          </a:prstGeom>
          <a:noFill/>
        </p:spPr>
        <p:txBody>
          <a:bodyPr wrap="square" rtlCol="0">
            <a:spAutoFit/>
          </a:bodyPr>
          <a:lstStyle/>
          <a:p>
            <a:r>
              <a:rPr lang="en-US" altLang="zh-CN" sz="3200" b="1" dirty="0">
                <a:solidFill>
                  <a:srgbClr val="9A0001"/>
                </a:solidFill>
              </a:rPr>
              <a:t>01.</a:t>
            </a:r>
            <a:endParaRPr lang="zh-CN" altLang="en-US" sz="3200" b="1" dirty="0">
              <a:solidFill>
                <a:srgbClr val="9A0001"/>
              </a:solidFill>
            </a:endParaRPr>
          </a:p>
        </p:txBody>
      </p:sp>
      <p:sp>
        <p:nvSpPr>
          <p:cNvPr id="39" name="文本框 38"/>
          <p:cNvSpPr txBox="1"/>
          <p:nvPr userDrawn="1"/>
        </p:nvSpPr>
        <p:spPr>
          <a:xfrm>
            <a:off x="6809256" y="2253654"/>
            <a:ext cx="675822" cy="584775"/>
          </a:xfrm>
          <a:prstGeom prst="rect">
            <a:avLst/>
          </a:prstGeom>
          <a:noFill/>
        </p:spPr>
        <p:txBody>
          <a:bodyPr wrap="square" rtlCol="0">
            <a:spAutoFit/>
          </a:bodyPr>
          <a:lstStyle/>
          <a:p>
            <a:r>
              <a:rPr lang="en-US" altLang="zh-CN" sz="3200" b="1" dirty="0">
                <a:solidFill>
                  <a:srgbClr val="9A0001"/>
                </a:solidFill>
              </a:rPr>
              <a:t>02.</a:t>
            </a:r>
            <a:endParaRPr lang="zh-CN" altLang="en-US" sz="3200" b="1" dirty="0">
              <a:solidFill>
                <a:srgbClr val="9A0001"/>
              </a:solidFill>
            </a:endParaRPr>
          </a:p>
        </p:txBody>
      </p:sp>
      <p:sp>
        <p:nvSpPr>
          <p:cNvPr id="40" name="文本框 39"/>
          <p:cNvSpPr txBox="1"/>
          <p:nvPr userDrawn="1"/>
        </p:nvSpPr>
        <p:spPr>
          <a:xfrm>
            <a:off x="6809256" y="3148379"/>
            <a:ext cx="675822" cy="584775"/>
          </a:xfrm>
          <a:prstGeom prst="rect">
            <a:avLst/>
          </a:prstGeom>
          <a:noFill/>
        </p:spPr>
        <p:txBody>
          <a:bodyPr wrap="square" rtlCol="0">
            <a:spAutoFit/>
          </a:bodyPr>
          <a:lstStyle/>
          <a:p>
            <a:r>
              <a:rPr lang="en-US" altLang="zh-CN" sz="3200" b="1" dirty="0">
                <a:solidFill>
                  <a:srgbClr val="9A0001"/>
                </a:solidFill>
              </a:rPr>
              <a:t>03.</a:t>
            </a:r>
            <a:endParaRPr lang="zh-CN" altLang="en-US" sz="3200" b="1" dirty="0">
              <a:solidFill>
                <a:srgbClr val="9A0001"/>
              </a:solidFill>
            </a:endParaRPr>
          </a:p>
        </p:txBody>
      </p:sp>
      <p:sp>
        <p:nvSpPr>
          <p:cNvPr id="45" name="文本框 44"/>
          <p:cNvSpPr txBox="1"/>
          <p:nvPr userDrawn="1"/>
        </p:nvSpPr>
        <p:spPr>
          <a:xfrm>
            <a:off x="6809256" y="4021629"/>
            <a:ext cx="675822" cy="584775"/>
          </a:xfrm>
          <a:prstGeom prst="rect">
            <a:avLst/>
          </a:prstGeom>
          <a:noFill/>
        </p:spPr>
        <p:txBody>
          <a:bodyPr wrap="square" rtlCol="0">
            <a:spAutoFit/>
          </a:bodyPr>
          <a:lstStyle/>
          <a:p>
            <a:r>
              <a:rPr lang="en-US" altLang="zh-CN" sz="3200" b="1" dirty="0">
                <a:solidFill>
                  <a:srgbClr val="9A0001"/>
                </a:solidFill>
              </a:rPr>
              <a:t>04.</a:t>
            </a:r>
            <a:endParaRPr lang="zh-CN" altLang="en-US" sz="3200" b="1" dirty="0">
              <a:solidFill>
                <a:srgbClr val="9A0001"/>
              </a:solidFill>
            </a:endParaRPr>
          </a:p>
        </p:txBody>
      </p:sp>
      <p:sp>
        <p:nvSpPr>
          <p:cNvPr id="46" name="文本框 45"/>
          <p:cNvSpPr txBox="1"/>
          <p:nvPr userDrawn="1"/>
        </p:nvSpPr>
        <p:spPr>
          <a:xfrm>
            <a:off x="6809256" y="4921514"/>
            <a:ext cx="675822" cy="584775"/>
          </a:xfrm>
          <a:prstGeom prst="rect">
            <a:avLst/>
          </a:prstGeom>
          <a:noFill/>
        </p:spPr>
        <p:txBody>
          <a:bodyPr wrap="square" rtlCol="0">
            <a:spAutoFit/>
          </a:bodyPr>
          <a:lstStyle/>
          <a:p>
            <a:r>
              <a:rPr lang="en-US" altLang="zh-CN" sz="3200" b="1" dirty="0">
                <a:solidFill>
                  <a:srgbClr val="9A0001"/>
                </a:solidFill>
              </a:rPr>
              <a:t>05.</a:t>
            </a:r>
            <a:endParaRPr lang="zh-CN" altLang="en-US" sz="3200" b="1" dirty="0">
              <a:solidFill>
                <a:srgbClr val="9A0001"/>
              </a:solidFill>
            </a:endParaRPr>
          </a:p>
        </p:txBody>
      </p:sp>
      <p:grpSp>
        <p:nvGrpSpPr>
          <p:cNvPr id="47" name="组合 46"/>
          <p:cNvGrpSpPr/>
          <p:nvPr userDrawn="1"/>
        </p:nvGrpSpPr>
        <p:grpSpPr>
          <a:xfrm>
            <a:off x="2425132" y="3183822"/>
            <a:ext cx="1945700" cy="1941162"/>
            <a:chOff x="2105799" y="20055838"/>
            <a:chExt cx="6748090" cy="6732363"/>
          </a:xfrm>
          <a:solidFill>
            <a:schemeClr val="accent1"/>
          </a:solidFill>
        </p:grpSpPr>
        <p:sp>
          <p:nvSpPr>
            <p:cNvPr id="48"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49"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50"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51"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52"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53"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54"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55"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56"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57"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58"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59"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60"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61"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62"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63"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64"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65"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66"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67"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68"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69"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70" name="Freeform 71"/>
            <p:cNvSpPr>
              <a:spLocks noEditPoints="1"/>
            </p:cNvSpPr>
            <p:nvPr/>
          </p:nvSpPr>
          <p:spPr bwMode="auto">
            <a:xfrm>
              <a:off x="3199024" y="21141193"/>
              <a:ext cx="4561647" cy="4553785"/>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Arial" panose="020B0604020202020204"/>
                <a:ea typeface="微软雅黑" panose="020B0503020204020204" pitchFamily="34" charset="-122"/>
                <a:cs typeface="+mn-ea"/>
                <a:sym typeface="+mn-lt"/>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6部分">
    <p:spTree>
      <p:nvGrpSpPr>
        <p:cNvPr id="1" name=""/>
        <p:cNvGrpSpPr/>
        <p:nvPr/>
      </p:nvGrpSpPr>
      <p:grpSpPr>
        <a:xfrm>
          <a:off x="0" y="0"/>
          <a:ext cx="0" cy="0"/>
          <a:chOff x="0" y="0"/>
          <a:chExt cx="0" cy="0"/>
        </a:xfrm>
      </p:grpSpPr>
      <p:sp>
        <p:nvSpPr>
          <p:cNvPr id="6" name="矩形 5"/>
          <p:cNvSpPr/>
          <p:nvPr userDrawn="1"/>
        </p:nvSpPr>
        <p:spPr>
          <a:xfrm>
            <a:off x="-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pic>
        <p:nvPicPr>
          <p:cNvPr id="35" name="图形 34"/>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01832" y="3365787"/>
            <a:ext cx="6665290" cy="4818286"/>
          </a:xfrm>
          <a:prstGeom prst="rect">
            <a:avLst/>
          </a:prstGeom>
        </p:spPr>
      </p:pic>
      <p:sp>
        <p:nvSpPr>
          <p:cNvPr id="49" name="矩形 48"/>
          <p:cNvSpPr/>
          <p:nvPr userDrawn="1"/>
        </p:nvSpPr>
        <p:spPr>
          <a:xfrm>
            <a:off x="589281" y="476251"/>
            <a:ext cx="11013440" cy="5905500"/>
          </a:xfrm>
          <a:prstGeom prst="rect">
            <a:avLst/>
          </a:prstGeom>
          <a:solidFill>
            <a:schemeClr val="bg1"/>
          </a:solidFill>
          <a:ln>
            <a:noFill/>
          </a:ln>
          <a:effectLst>
            <a:glow rad="101600">
              <a:schemeClr val="tx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grpSp>
        <p:nvGrpSpPr>
          <p:cNvPr id="8" name="组合 7"/>
          <p:cNvGrpSpPr/>
          <p:nvPr userDrawn="1"/>
        </p:nvGrpSpPr>
        <p:grpSpPr>
          <a:xfrm>
            <a:off x="2296213" y="1033221"/>
            <a:ext cx="2354895" cy="1876405"/>
            <a:chOff x="2202591" y="1033221"/>
            <a:chExt cx="2354895" cy="1876405"/>
          </a:xfrm>
        </p:grpSpPr>
        <p:sp>
          <p:nvSpPr>
            <p:cNvPr id="9" name="标题 1"/>
            <p:cNvSpPr txBox="1"/>
            <p:nvPr/>
          </p:nvSpPr>
          <p:spPr>
            <a:xfrm>
              <a:off x="2202591" y="1033221"/>
              <a:ext cx="2165279" cy="1500655"/>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CN" altLang="en-US" sz="5400" b="1" i="0" u="none" strike="noStrike" kern="2200" cap="none" spc="0" normalizeH="0" baseline="0" noProof="0" dirty="0">
                  <a:ln>
                    <a:noFill/>
                  </a:ln>
                  <a:solidFill>
                    <a:schemeClr val="accent1"/>
                  </a:solidFill>
                  <a:effectLst/>
                  <a:uLnTx/>
                  <a:uFillTx/>
                  <a:latin typeface="Arial" panose="020B0604020202020204"/>
                  <a:ea typeface="微软雅黑" panose="020B0503020204020204" pitchFamily="34" charset="-122"/>
                  <a:cs typeface="+mn-ea"/>
                  <a:sym typeface="+mn-lt"/>
                </a:rPr>
                <a:t>目  录</a:t>
              </a:r>
              <a:endParaRPr kumimoji="0" lang="en-US" altLang="zh-CN" sz="5400" b="1" i="0" u="none" strike="noStrike" kern="2200" cap="none" spc="0" normalizeH="0" baseline="0" noProof="0" dirty="0">
                <a:ln>
                  <a:noFill/>
                </a:ln>
                <a:solidFill>
                  <a:schemeClr val="accent1"/>
                </a:solidFill>
                <a:effectLst/>
                <a:uLnTx/>
                <a:uFillTx/>
                <a:latin typeface="Arial" panose="020B0604020202020204"/>
                <a:ea typeface="微软雅黑" panose="020B0503020204020204" pitchFamily="34" charset="-122"/>
                <a:cs typeface="+mn-ea"/>
                <a:sym typeface="+mn-lt"/>
              </a:endParaRPr>
            </a:p>
          </p:txBody>
        </p:sp>
        <p:sp>
          <p:nvSpPr>
            <p:cNvPr id="10" name="文本框 9"/>
            <p:cNvSpPr txBox="1"/>
            <p:nvPr/>
          </p:nvSpPr>
          <p:spPr>
            <a:xfrm>
              <a:off x="2389402" y="2078629"/>
              <a:ext cx="21680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2200" cap="none" spc="-20" normalizeH="0" baseline="0" noProof="0" dirty="0">
                  <a:ln>
                    <a:noFill/>
                  </a:ln>
                  <a:solidFill>
                    <a:schemeClr val="accent1"/>
                  </a:solidFill>
                  <a:effectLst/>
                  <a:uLnTx/>
                  <a:uFillTx/>
                  <a:latin typeface="Arial" panose="020B0604020202020204"/>
                  <a:ea typeface="微软雅黑" panose="020B0503020204020204" pitchFamily="34" charset="-122"/>
                  <a:cs typeface="+mn-ea"/>
                  <a:sym typeface="+mn-lt"/>
                </a:rPr>
                <a:t>CONTENTS</a:t>
              </a:r>
              <a:endParaRPr kumimoji="0" lang="zh-CN" altLang="en-US" sz="2400" b="0" i="0" u="none" strike="noStrike" kern="2200" cap="none" spc="-20" normalizeH="0" baseline="0" noProof="0" dirty="0">
                <a:ln>
                  <a:noFill/>
                </a:ln>
                <a:solidFill>
                  <a:schemeClr val="accent1"/>
                </a:solidFill>
                <a:effectLst/>
                <a:uLnTx/>
                <a:uFillTx/>
                <a:latin typeface="Arial" panose="020B0604020202020204"/>
                <a:ea typeface="微软雅黑" panose="020B0503020204020204" pitchFamily="34"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20" normalizeH="0" baseline="0" noProof="0" dirty="0">
                <a:ln>
                  <a:noFill/>
                </a:ln>
                <a:solidFill>
                  <a:schemeClr val="accent1"/>
                </a:solidFill>
                <a:effectLst/>
                <a:uLnTx/>
                <a:uFillTx/>
                <a:latin typeface="Arial" panose="020B0604020202020204"/>
                <a:ea typeface="微软雅黑" panose="020B0503020204020204" pitchFamily="34" charset="-122"/>
                <a:cs typeface="+mn-ea"/>
                <a:sym typeface="+mn-lt"/>
              </a:endParaRPr>
            </a:p>
          </p:txBody>
        </p:sp>
      </p:grpSp>
      <p:grpSp>
        <p:nvGrpSpPr>
          <p:cNvPr id="11" name="组合 10"/>
          <p:cNvGrpSpPr/>
          <p:nvPr userDrawn="1"/>
        </p:nvGrpSpPr>
        <p:grpSpPr>
          <a:xfrm>
            <a:off x="2425132" y="3183822"/>
            <a:ext cx="1945700" cy="1941162"/>
            <a:chOff x="2105799" y="20055838"/>
            <a:chExt cx="6748090" cy="6732363"/>
          </a:xfrm>
          <a:solidFill>
            <a:schemeClr val="accent1"/>
          </a:solidFill>
        </p:grpSpPr>
        <p:sp>
          <p:nvSpPr>
            <p:cNvPr id="12"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13"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14"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15"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16"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17"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18"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19"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20"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21"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22"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23"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24"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25"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26"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27"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28"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29"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30"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31"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32"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33"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34" name="Freeform 71"/>
            <p:cNvSpPr>
              <a:spLocks noEditPoints="1"/>
            </p:cNvSpPr>
            <p:nvPr/>
          </p:nvSpPr>
          <p:spPr bwMode="auto">
            <a:xfrm>
              <a:off x="3199024" y="21141193"/>
              <a:ext cx="4561647" cy="4553785"/>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Arial" panose="020B0604020202020204"/>
                <a:ea typeface="微软雅黑" panose="020B0503020204020204" pitchFamily="34" charset="-122"/>
                <a:cs typeface="+mn-ea"/>
                <a:sym typeface="+mn-lt"/>
              </a:endParaRPr>
            </a:p>
          </p:txBody>
        </p:sp>
      </p:grpSp>
      <p:sp>
        <p:nvSpPr>
          <p:cNvPr id="41" name="文本占位符 40"/>
          <p:cNvSpPr>
            <a:spLocks noGrp="1"/>
          </p:cNvSpPr>
          <p:nvPr>
            <p:ph type="body" sz="quarter" idx="10" hasCustomPrompt="1"/>
          </p:nvPr>
        </p:nvSpPr>
        <p:spPr>
          <a:xfrm>
            <a:off x="7819905" y="131731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p>
        </p:txBody>
      </p:sp>
      <p:sp>
        <p:nvSpPr>
          <p:cNvPr id="42" name="文本占位符 40"/>
          <p:cNvSpPr>
            <a:spLocks noGrp="1"/>
          </p:cNvSpPr>
          <p:nvPr>
            <p:ph type="body" sz="quarter" idx="11" hasCustomPrompt="1"/>
          </p:nvPr>
        </p:nvSpPr>
        <p:spPr>
          <a:xfrm>
            <a:off x="7819905" y="206788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p>
        </p:txBody>
      </p:sp>
      <p:sp>
        <p:nvSpPr>
          <p:cNvPr id="43" name="文本占位符 40"/>
          <p:cNvSpPr>
            <a:spLocks noGrp="1"/>
          </p:cNvSpPr>
          <p:nvPr>
            <p:ph type="body" sz="quarter" idx="12" hasCustomPrompt="1"/>
          </p:nvPr>
        </p:nvSpPr>
        <p:spPr>
          <a:xfrm>
            <a:off x="7819905" y="281845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p>
        </p:txBody>
      </p:sp>
      <p:sp>
        <p:nvSpPr>
          <p:cNvPr id="44" name="文本占位符 40"/>
          <p:cNvSpPr>
            <a:spLocks noGrp="1"/>
          </p:cNvSpPr>
          <p:nvPr>
            <p:ph type="body" sz="quarter" idx="13" hasCustomPrompt="1"/>
          </p:nvPr>
        </p:nvSpPr>
        <p:spPr>
          <a:xfrm>
            <a:off x="7819905" y="431959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p>
        </p:txBody>
      </p:sp>
      <p:sp>
        <p:nvSpPr>
          <p:cNvPr id="36" name="文本占位符 40"/>
          <p:cNvSpPr>
            <a:spLocks noGrp="1"/>
          </p:cNvSpPr>
          <p:nvPr>
            <p:ph type="body" sz="quarter" idx="14" hasCustomPrompt="1"/>
          </p:nvPr>
        </p:nvSpPr>
        <p:spPr>
          <a:xfrm>
            <a:off x="7819905" y="356902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p>
        </p:txBody>
      </p:sp>
      <p:sp>
        <p:nvSpPr>
          <p:cNvPr id="2" name="文本框 1"/>
          <p:cNvSpPr txBox="1"/>
          <p:nvPr userDrawn="1"/>
        </p:nvSpPr>
        <p:spPr>
          <a:xfrm>
            <a:off x="6809256" y="1268764"/>
            <a:ext cx="675822" cy="584775"/>
          </a:xfrm>
          <a:prstGeom prst="rect">
            <a:avLst/>
          </a:prstGeom>
          <a:noFill/>
        </p:spPr>
        <p:txBody>
          <a:bodyPr wrap="square" rtlCol="0">
            <a:spAutoFit/>
          </a:bodyPr>
          <a:lstStyle/>
          <a:p>
            <a:r>
              <a:rPr lang="en-US" altLang="zh-CN" sz="3200" b="1" dirty="0">
                <a:solidFill>
                  <a:srgbClr val="9A0001"/>
                </a:solidFill>
              </a:rPr>
              <a:t>01.</a:t>
            </a:r>
            <a:endParaRPr lang="zh-CN" altLang="en-US" sz="3200" b="1" dirty="0">
              <a:solidFill>
                <a:srgbClr val="9A0001"/>
              </a:solidFill>
            </a:endParaRPr>
          </a:p>
        </p:txBody>
      </p:sp>
      <p:sp>
        <p:nvSpPr>
          <p:cNvPr id="39" name="文本框 38"/>
          <p:cNvSpPr txBox="1"/>
          <p:nvPr userDrawn="1"/>
        </p:nvSpPr>
        <p:spPr>
          <a:xfrm>
            <a:off x="6809256" y="2016836"/>
            <a:ext cx="675822" cy="584775"/>
          </a:xfrm>
          <a:prstGeom prst="rect">
            <a:avLst/>
          </a:prstGeom>
          <a:noFill/>
        </p:spPr>
        <p:txBody>
          <a:bodyPr wrap="square" rtlCol="0">
            <a:spAutoFit/>
          </a:bodyPr>
          <a:lstStyle/>
          <a:p>
            <a:r>
              <a:rPr lang="en-US" altLang="zh-CN" sz="3200" b="1" dirty="0">
                <a:solidFill>
                  <a:srgbClr val="9A0001"/>
                </a:solidFill>
              </a:rPr>
              <a:t>02.</a:t>
            </a:r>
            <a:endParaRPr lang="zh-CN" altLang="en-US" sz="3200" b="1" dirty="0">
              <a:solidFill>
                <a:srgbClr val="9A0001"/>
              </a:solidFill>
            </a:endParaRPr>
          </a:p>
        </p:txBody>
      </p:sp>
      <p:sp>
        <p:nvSpPr>
          <p:cNvPr id="40" name="文本框 39"/>
          <p:cNvSpPr txBox="1"/>
          <p:nvPr userDrawn="1"/>
        </p:nvSpPr>
        <p:spPr>
          <a:xfrm>
            <a:off x="6809256" y="2764908"/>
            <a:ext cx="675822" cy="584775"/>
          </a:xfrm>
          <a:prstGeom prst="rect">
            <a:avLst/>
          </a:prstGeom>
          <a:noFill/>
        </p:spPr>
        <p:txBody>
          <a:bodyPr wrap="square" rtlCol="0">
            <a:spAutoFit/>
          </a:bodyPr>
          <a:lstStyle/>
          <a:p>
            <a:r>
              <a:rPr lang="en-US" altLang="zh-CN" sz="3200" b="1" dirty="0">
                <a:solidFill>
                  <a:srgbClr val="9A0001"/>
                </a:solidFill>
              </a:rPr>
              <a:t>03.</a:t>
            </a:r>
            <a:endParaRPr lang="zh-CN" altLang="en-US" sz="3200" b="1" dirty="0">
              <a:solidFill>
                <a:srgbClr val="9A0001"/>
              </a:solidFill>
            </a:endParaRPr>
          </a:p>
        </p:txBody>
      </p:sp>
      <p:sp>
        <p:nvSpPr>
          <p:cNvPr id="45" name="文本框 44"/>
          <p:cNvSpPr txBox="1"/>
          <p:nvPr userDrawn="1"/>
        </p:nvSpPr>
        <p:spPr>
          <a:xfrm>
            <a:off x="6809256" y="3512980"/>
            <a:ext cx="675822" cy="584775"/>
          </a:xfrm>
          <a:prstGeom prst="rect">
            <a:avLst/>
          </a:prstGeom>
          <a:noFill/>
        </p:spPr>
        <p:txBody>
          <a:bodyPr wrap="square" rtlCol="0">
            <a:spAutoFit/>
          </a:bodyPr>
          <a:lstStyle/>
          <a:p>
            <a:r>
              <a:rPr lang="en-US" altLang="zh-CN" sz="3200" b="1" dirty="0">
                <a:solidFill>
                  <a:srgbClr val="9A0001"/>
                </a:solidFill>
              </a:rPr>
              <a:t>04.</a:t>
            </a:r>
            <a:endParaRPr lang="zh-CN" altLang="en-US" sz="3200" b="1" dirty="0">
              <a:solidFill>
                <a:srgbClr val="9A0001"/>
              </a:solidFill>
            </a:endParaRPr>
          </a:p>
        </p:txBody>
      </p:sp>
      <p:sp>
        <p:nvSpPr>
          <p:cNvPr id="46" name="文本框 45"/>
          <p:cNvSpPr txBox="1"/>
          <p:nvPr userDrawn="1"/>
        </p:nvSpPr>
        <p:spPr>
          <a:xfrm>
            <a:off x="6809256" y="4261052"/>
            <a:ext cx="675822" cy="584775"/>
          </a:xfrm>
          <a:prstGeom prst="rect">
            <a:avLst/>
          </a:prstGeom>
          <a:noFill/>
        </p:spPr>
        <p:txBody>
          <a:bodyPr wrap="square" rtlCol="0">
            <a:spAutoFit/>
          </a:bodyPr>
          <a:lstStyle/>
          <a:p>
            <a:r>
              <a:rPr lang="en-US" altLang="zh-CN" sz="3200" b="1" dirty="0">
                <a:solidFill>
                  <a:srgbClr val="9A0001"/>
                </a:solidFill>
              </a:rPr>
              <a:t>05.</a:t>
            </a:r>
            <a:endParaRPr lang="zh-CN" altLang="en-US" sz="3200" b="1" dirty="0">
              <a:solidFill>
                <a:srgbClr val="9A0001"/>
              </a:solidFill>
            </a:endParaRPr>
          </a:p>
        </p:txBody>
      </p:sp>
      <p:sp>
        <p:nvSpPr>
          <p:cNvPr id="47" name="文本占位符 40"/>
          <p:cNvSpPr>
            <a:spLocks noGrp="1"/>
          </p:cNvSpPr>
          <p:nvPr>
            <p:ph type="body" sz="quarter" idx="15" hasCustomPrompt="1"/>
          </p:nvPr>
        </p:nvSpPr>
        <p:spPr>
          <a:xfrm>
            <a:off x="7819905" y="5070163"/>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p>
        </p:txBody>
      </p:sp>
      <p:sp>
        <p:nvSpPr>
          <p:cNvPr id="48" name="文本框 47"/>
          <p:cNvSpPr txBox="1"/>
          <p:nvPr userDrawn="1"/>
        </p:nvSpPr>
        <p:spPr>
          <a:xfrm>
            <a:off x="6809256" y="5009126"/>
            <a:ext cx="675822" cy="584775"/>
          </a:xfrm>
          <a:prstGeom prst="rect">
            <a:avLst/>
          </a:prstGeom>
          <a:noFill/>
        </p:spPr>
        <p:txBody>
          <a:bodyPr wrap="square" rtlCol="0">
            <a:spAutoFit/>
          </a:bodyPr>
          <a:lstStyle/>
          <a:p>
            <a:r>
              <a:rPr lang="en-US" altLang="zh-CN" sz="3200" b="1" dirty="0">
                <a:solidFill>
                  <a:srgbClr val="9A0001"/>
                </a:solidFill>
              </a:rPr>
              <a:t>06.</a:t>
            </a:r>
            <a:endParaRPr lang="zh-CN" altLang="en-US" sz="3200" b="1" dirty="0">
              <a:solidFill>
                <a:srgbClr val="9A000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章节页">
    <p:spTree>
      <p:nvGrpSpPr>
        <p:cNvPr id="1" name=""/>
        <p:cNvGrpSpPr/>
        <p:nvPr/>
      </p:nvGrpSpPr>
      <p:grpSpPr>
        <a:xfrm>
          <a:off x="0" y="0"/>
          <a:ext cx="0" cy="0"/>
          <a:chOff x="0" y="0"/>
          <a:chExt cx="0" cy="0"/>
        </a:xfrm>
      </p:grpSpPr>
      <p:sp>
        <p:nvSpPr>
          <p:cNvPr id="66" name="矩形 65"/>
          <p:cNvSpPr/>
          <p:nvPr userDrawn="1"/>
        </p:nvSpPr>
        <p:spPr>
          <a:xfrm>
            <a:off x="0" y="1764872"/>
            <a:ext cx="12192000" cy="3328257"/>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cxnSp>
        <p:nvCxnSpPr>
          <p:cNvPr id="70" name="直接连接符 69"/>
          <p:cNvCxnSpPr/>
          <p:nvPr/>
        </p:nvCxnSpPr>
        <p:spPr>
          <a:xfrm>
            <a:off x="996403" y="3428999"/>
            <a:ext cx="3773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文本占位符 3"/>
          <p:cNvSpPr>
            <a:spLocks noGrp="1"/>
          </p:cNvSpPr>
          <p:nvPr userDrawn="1">
            <p:ph type="body" sz="quarter" idx="10" hasCustomPrompt="1"/>
          </p:nvPr>
        </p:nvSpPr>
        <p:spPr>
          <a:xfrm>
            <a:off x="2465501" y="2552244"/>
            <a:ext cx="5716686" cy="707886"/>
          </a:xfrm>
        </p:spPr>
        <p:txBody>
          <a:bodyPr anchor="ctr" anchorCtr="0">
            <a:normAutofit/>
          </a:bodyPr>
          <a:lstStyle>
            <a:lvl1pPr marL="0" indent="0">
              <a:buFontTx/>
              <a:buNone/>
              <a:defRPr kumimoji="0" lang="zh-CN" altLang="en-US" sz="4000" b="1" i="0" u="none" strike="noStrike" kern="1200" cap="none" spc="0" normalizeH="0" baseline="0" dirty="0" smtClean="0">
                <a:ln>
                  <a:noFill/>
                </a:ln>
                <a:solidFill>
                  <a:prstClr val="white"/>
                </a:solidFill>
                <a:effectLst/>
                <a:uLnTx/>
                <a:uFillTx/>
                <a:latin typeface="Arial" panose="020B0604020202020204"/>
                <a:ea typeface="微软雅黑" panose="020B0503020204020204" pitchFamily="34" charset="-122"/>
                <a:cs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XX</a:t>
            </a:r>
            <a:endParaRPr lang="zh-CN" altLang="en-US" dirty="0"/>
          </a:p>
        </p:txBody>
      </p:sp>
      <p:sp>
        <p:nvSpPr>
          <p:cNvPr id="127" name="文本占位符 3"/>
          <p:cNvSpPr>
            <a:spLocks noGrp="1"/>
          </p:cNvSpPr>
          <p:nvPr>
            <p:ph type="body" sz="quarter" idx="11" hasCustomPrompt="1"/>
          </p:nvPr>
        </p:nvSpPr>
        <p:spPr>
          <a:xfrm>
            <a:off x="882188" y="3684327"/>
            <a:ext cx="7299999" cy="887667"/>
          </a:xfrm>
        </p:spPr>
        <p:txBody>
          <a:bodyPr>
            <a:noAutofit/>
          </a:bodyPr>
          <a:lstStyle>
            <a:lvl1pPr marL="0" indent="0">
              <a:buFontTx/>
              <a:buNone/>
              <a:defRPr lang="zh-CN" altLang="en-US" sz="4800" b="1" kern="1200" spc="400" dirty="0" smtClean="0">
                <a:solidFill>
                  <a:prstClr val="white"/>
                </a:solidFill>
                <a:latin typeface="Arial" panose="020B0604020202020204"/>
                <a:ea typeface="微软雅黑" panose="020B0503020204020204" pitchFamily="34" charset="-122"/>
                <a:cs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输入标题文本</a:t>
            </a:r>
          </a:p>
        </p:txBody>
      </p:sp>
      <p:pic>
        <p:nvPicPr>
          <p:cNvPr id="128" name="图形 127"/>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63687" y="1559486"/>
            <a:ext cx="5172316" cy="3739027"/>
          </a:xfrm>
          <a:prstGeom prst="rect">
            <a:avLst/>
          </a:prstGeom>
        </p:spPr>
      </p:pic>
      <p:grpSp>
        <p:nvGrpSpPr>
          <p:cNvPr id="62" name="组合 61"/>
          <p:cNvGrpSpPr/>
          <p:nvPr userDrawn="1"/>
        </p:nvGrpSpPr>
        <p:grpSpPr>
          <a:xfrm>
            <a:off x="1654090" y="1145460"/>
            <a:ext cx="1477533" cy="108755"/>
            <a:chOff x="4616246" y="3878362"/>
            <a:chExt cx="5571416" cy="410087"/>
          </a:xfrm>
          <a:solidFill>
            <a:schemeClr val="tx1">
              <a:alpha val="80000"/>
            </a:schemeClr>
          </a:solidFill>
        </p:grpSpPr>
        <p:sp>
          <p:nvSpPr>
            <p:cNvPr id="63"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64"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65"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67"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68"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69"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71"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29"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30"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31"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32"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33"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34"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35"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36"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37"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138" name="组合 137"/>
          <p:cNvGrpSpPr/>
          <p:nvPr userDrawn="1"/>
        </p:nvGrpSpPr>
        <p:grpSpPr>
          <a:xfrm>
            <a:off x="1651541" y="660313"/>
            <a:ext cx="1483481" cy="423973"/>
            <a:chOff x="4606634" y="2048989"/>
            <a:chExt cx="5593843" cy="1598699"/>
          </a:xfrm>
          <a:solidFill>
            <a:schemeClr val="accent1">
              <a:alpha val="80000"/>
            </a:schemeClr>
          </a:solidFill>
        </p:grpSpPr>
        <p:sp>
          <p:nvSpPr>
            <p:cNvPr id="139"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40"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41"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42"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43"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44"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45"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46"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47"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48"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49"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0"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151" name="组合 150"/>
          <p:cNvGrpSpPr/>
          <p:nvPr userDrawn="1"/>
        </p:nvGrpSpPr>
        <p:grpSpPr>
          <a:xfrm>
            <a:off x="882188" y="613507"/>
            <a:ext cx="664422" cy="662874"/>
            <a:chOff x="2105799" y="20055838"/>
            <a:chExt cx="6748090" cy="6732363"/>
          </a:xfrm>
          <a:solidFill>
            <a:schemeClr val="accent1">
              <a:alpha val="80000"/>
            </a:schemeClr>
          </a:solidFill>
        </p:grpSpPr>
        <p:sp>
          <p:nvSpPr>
            <p:cNvPr id="152"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53"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54"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55"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56"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57"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58"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59"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60"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61"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62"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63"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64"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65"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66"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67"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68"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69"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70"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71"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72"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73"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74"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grpSp>
      <p:sp>
        <p:nvSpPr>
          <p:cNvPr id="5" name="矩形 4"/>
          <p:cNvSpPr/>
          <p:nvPr userDrawn="1"/>
        </p:nvSpPr>
        <p:spPr>
          <a:xfrm>
            <a:off x="875308" y="2536911"/>
            <a:ext cx="1503040" cy="707886"/>
          </a:xfrm>
          <a:prstGeom prst="rect">
            <a:avLst/>
          </a:prstGeom>
        </p:spPr>
        <p:txBody>
          <a:bodyPr wrap="none">
            <a:spAutoFit/>
          </a:bodyPr>
          <a:lstStyle/>
          <a:p>
            <a:r>
              <a:rPr kumimoji="0" lang="en-US" altLang="zh-CN" sz="4000" b="0" i="0" u="none" strike="noStrike" kern="1200" cap="none" spc="0" normalizeH="0" baseline="0" dirty="0">
                <a:ln>
                  <a:noFill/>
                </a:ln>
                <a:solidFill>
                  <a:prstClr val="white"/>
                </a:solidFill>
                <a:effectLst/>
                <a:uLnTx/>
                <a:uFillTx/>
                <a:latin typeface="Arial" panose="020B0604020202020204"/>
                <a:ea typeface="微软雅黑" panose="020B0503020204020204" pitchFamily="34" charset="-122"/>
                <a:cs typeface="+mn-ea"/>
              </a:rPr>
              <a:t>PART</a:t>
            </a:r>
            <a:endParaRPr kumimoji="0" lang="zh-CN" altLang="en-US" sz="4000" b="0" i="0" u="none" strike="noStrike" kern="1200" cap="none" spc="0" normalizeH="0" baseline="0" dirty="0">
              <a:ln>
                <a:noFill/>
              </a:ln>
              <a:solidFill>
                <a:prstClr val="white"/>
              </a:solidFill>
              <a:effectLst/>
              <a:uLnTx/>
              <a:uFillTx/>
              <a:latin typeface="Arial" panose="020B0604020202020204"/>
              <a:ea typeface="微软雅黑" panose="020B0503020204020204" pitchFamily="34" charset="-122"/>
              <a:cs typeface="+mn-e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结尾">
    <p:spTree>
      <p:nvGrpSpPr>
        <p:cNvPr id="1" name=""/>
        <p:cNvGrpSpPr/>
        <p:nvPr/>
      </p:nvGrpSpPr>
      <p:grpSpPr>
        <a:xfrm>
          <a:off x="0" y="0"/>
          <a:ext cx="0" cy="0"/>
          <a:chOff x="0" y="0"/>
          <a:chExt cx="0" cy="0"/>
        </a:xfrm>
      </p:grpSpPr>
      <p:sp>
        <p:nvSpPr>
          <p:cNvPr id="66" name="矩形 65"/>
          <p:cNvSpPr/>
          <p:nvPr userDrawn="1"/>
        </p:nvSpPr>
        <p:spPr>
          <a:xfrm>
            <a:off x="0" y="1764872"/>
            <a:ext cx="12192000" cy="3328257"/>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63" name="椭圆 62"/>
          <p:cNvSpPr/>
          <p:nvPr/>
        </p:nvSpPr>
        <p:spPr>
          <a:xfrm>
            <a:off x="5197121" y="624817"/>
            <a:ext cx="1826782" cy="18267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grpSp>
        <p:nvGrpSpPr>
          <p:cNvPr id="64" name="组合 63"/>
          <p:cNvGrpSpPr/>
          <p:nvPr/>
        </p:nvGrpSpPr>
        <p:grpSpPr>
          <a:xfrm>
            <a:off x="5317814" y="741574"/>
            <a:ext cx="1614432" cy="1610666"/>
            <a:chOff x="2105799" y="20055838"/>
            <a:chExt cx="6748090" cy="6732363"/>
          </a:xfrm>
          <a:solidFill>
            <a:schemeClr val="accent1"/>
          </a:solidFill>
        </p:grpSpPr>
        <p:sp>
          <p:nvSpPr>
            <p:cNvPr id="6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67"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68"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69"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71"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129"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130"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131"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132"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133"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134"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135"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136"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137"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138"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139"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140"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141"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142"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143"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144"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145"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sp>
          <p:nvSpPr>
            <p:cNvPr id="146"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ea"/>
                <a:sym typeface="+mn-lt"/>
              </a:endParaRPr>
            </a:p>
          </p:txBody>
        </p:sp>
      </p:grpSp>
      <p:sp>
        <p:nvSpPr>
          <p:cNvPr id="147" name="标题 1"/>
          <p:cNvSpPr>
            <a:spLocks noGrp="1"/>
          </p:cNvSpPr>
          <p:nvPr userDrawn="1">
            <p:ph type="ctrTitle" hasCustomPrompt="1"/>
          </p:nvPr>
        </p:nvSpPr>
        <p:spPr>
          <a:xfrm>
            <a:off x="1615440" y="2929530"/>
            <a:ext cx="8961120" cy="1213643"/>
          </a:xfrm>
        </p:spPr>
        <p:txBody>
          <a:bodyPr anchor="ctr">
            <a:noAutofit/>
          </a:bodyPr>
          <a:lstStyle>
            <a:lvl1pPr algn="ctr">
              <a:defRPr kumimoji="0" lang="zh-CN" altLang="en-US" sz="6000" b="1" i="0" u="none" strike="noStrike" kern="1200" cap="none" spc="400" normalizeH="0" baseline="0" dirty="0">
                <a:ln>
                  <a:noFill/>
                </a:ln>
                <a:solidFill>
                  <a:prstClr val="white"/>
                </a:solidFill>
                <a:effectLst/>
                <a:uLnTx/>
                <a:uFillTx/>
                <a:latin typeface="Arial" panose="020B0604020202020204"/>
                <a:ea typeface="微软雅黑" panose="020B0503020204020204" pitchFamily="34" charset="-122"/>
                <a:cs typeface="+mn-ea"/>
              </a:defRPr>
            </a:lvl1pPr>
          </a:lstStyle>
          <a:p>
            <a:pPr marL="0" marR="0" lvl="0" indent="0" algn="ctr" defTabSz="914400" rtl="0" eaLnBrk="1" fontAlgn="auto" latinLnBrk="0" hangingPunct="1">
              <a:lnSpc>
                <a:spcPct val="110000"/>
              </a:lnSpc>
              <a:spcBef>
                <a:spcPts val="0"/>
              </a:spcBef>
              <a:spcAft>
                <a:spcPts val="0"/>
              </a:spcAft>
              <a:buClrTx/>
              <a:buSzTx/>
              <a:buFontTx/>
              <a:buNone/>
              <a:defRPr/>
            </a:pPr>
            <a:r>
              <a:rPr lang="zh-CN" altLang="en-US" dirty="0"/>
              <a:t>单击此处编辑结束语</a:t>
            </a:r>
          </a:p>
        </p:txBody>
      </p:sp>
      <p:sp>
        <p:nvSpPr>
          <p:cNvPr id="148" name="副标题 2"/>
          <p:cNvSpPr>
            <a:spLocks noGrp="1"/>
          </p:cNvSpPr>
          <p:nvPr userDrawn="1">
            <p:ph type="subTitle" idx="1" hasCustomPrompt="1"/>
          </p:nvPr>
        </p:nvSpPr>
        <p:spPr>
          <a:xfrm>
            <a:off x="3105150" y="5630308"/>
            <a:ext cx="5981700" cy="360071"/>
          </a:xfrm>
        </p:spPr>
        <p:txBody>
          <a:bodyPr>
            <a:normAutofit/>
          </a:bodyPr>
          <a:lstStyle>
            <a:lvl1pPr marL="0" indent="0" algn="ctr">
              <a:buNone/>
              <a:defRPr lang="zh-CN" altLang="en-US" sz="1800" kern="1200" dirty="0">
                <a:solidFill>
                  <a:prstClr val="black">
                    <a:lumMod val="75000"/>
                    <a:lumOff val="25000"/>
                  </a:prstClr>
                </a:solidFill>
                <a:latin typeface="Arial" panose="020B0604020202020204"/>
                <a:ea typeface="微软雅黑" panose="020B0503020204020204" pitchFamily="34" charset="-122"/>
                <a:cs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单击此处编辑作者信息</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页-标题">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grpSp>
      </p:grpSp>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t>‹#›</a:t>
            </a:fld>
            <a:r>
              <a:rPr lang="zh-CN" altLang="en-US"/>
              <a:t> </a:t>
            </a:r>
            <a:r>
              <a:rPr lang="en-US" altLang="zh-CN"/>
              <a:t>&gt;</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页-标题&amp;副标题">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grpSp>
      </p:gr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t>‹#›</a:t>
            </a:fld>
            <a:r>
              <a:rPr lang="zh-CN" altLang="en-US"/>
              <a:t> </a:t>
            </a:r>
            <a:r>
              <a:rPr lang="en-US" altLang="zh-CN"/>
              <a:t>&gt;</a:t>
            </a:r>
            <a:endParaRPr lang="zh-CN" altLang="en-US" dirty="0"/>
          </a:p>
        </p:txBody>
      </p:sp>
      <p:sp>
        <p:nvSpPr>
          <p:cNvPr id="63"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pPr>
            <a:r>
              <a:rPr lang="zh-CN" altLang="en-US" dirty="0"/>
              <a:t>单击此处输入本页的结论单击此处输入本页的结论单击此处输入本页的结论</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页-上下横线">
    <p:spTree>
      <p:nvGrpSpPr>
        <p:cNvPr id="1" name=""/>
        <p:cNvGrpSpPr/>
        <p:nvPr/>
      </p:nvGrpSpPr>
      <p:grpSpPr>
        <a:xfrm>
          <a:off x="0" y="0"/>
          <a:ext cx="0" cy="0"/>
          <a:chOff x="0" y="0"/>
          <a:chExt cx="0" cy="0"/>
        </a:xfrm>
      </p:grpSpPr>
      <p:grpSp>
        <p:nvGrpSpPr>
          <p:cNvPr id="3" name="组合 2"/>
          <p:cNvGrpSpPr/>
          <p:nvPr userDrawn="1"/>
        </p:nvGrpSpPr>
        <p:grpSpPr>
          <a:xfrm>
            <a:off x="10177780" y="329882"/>
            <a:ext cx="1512002" cy="444892"/>
            <a:chOff x="9556201" y="498129"/>
            <a:chExt cx="1993881" cy="586680"/>
          </a:xfrm>
        </p:grpSpPr>
        <p:grpSp>
          <p:nvGrpSpPr>
            <p:cNvPr id="66" name="组合 65"/>
            <p:cNvGrpSpPr/>
            <p:nvPr userDrawn="1"/>
          </p:nvGrpSpPr>
          <p:grpSpPr>
            <a:xfrm>
              <a:off x="10239376" y="968937"/>
              <a:ext cx="1307697" cy="96254"/>
              <a:chOff x="4616246" y="3878362"/>
              <a:chExt cx="5571416" cy="410087"/>
            </a:xfrm>
            <a:solidFill>
              <a:schemeClr val="tx1">
                <a:alpha val="80000"/>
              </a:schemeClr>
            </a:solidFill>
          </p:grpSpPr>
          <p:sp>
            <p:nvSpPr>
              <p:cNvPr id="68"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69"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70"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72"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73"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74"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75"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76"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77"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78"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79"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80"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81"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82"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83"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84"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85" name="组合 84"/>
            <p:cNvGrpSpPr/>
            <p:nvPr userDrawn="1"/>
          </p:nvGrpSpPr>
          <p:grpSpPr>
            <a:xfrm>
              <a:off x="10237120" y="539555"/>
              <a:ext cx="1312962" cy="375239"/>
              <a:chOff x="4606634" y="2048989"/>
              <a:chExt cx="5593843" cy="1598699"/>
            </a:xfrm>
            <a:solidFill>
              <a:schemeClr val="accent1">
                <a:alpha val="80000"/>
              </a:schemeClr>
            </a:solidFill>
          </p:grpSpPr>
          <p:sp>
            <p:nvSpPr>
              <p:cNvPr id="86"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87"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88"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89"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90"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91"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92"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93"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94"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95"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96"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97"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98" name="组合 97"/>
            <p:cNvGrpSpPr/>
            <p:nvPr userDrawn="1"/>
          </p:nvGrpSpPr>
          <p:grpSpPr>
            <a:xfrm>
              <a:off x="9556201" y="498129"/>
              <a:ext cx="588050" cy="586680"/>
              <a:chOff x="2105799" y="20055838"/>
              <a:chExt cx="6748090" cy="6732363"/>
            </a:xfrm>
            <a:solidFill>
              <a:schemeClr val="accent1">
                <a:alpha val="80000"/>
              </a:schemeClr>
            </a:solidFill>
          </p:grpSpPr>
          <p:sp>
            <p:nvSpPr>
              <p:cNvPr id="99"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00"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01"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02"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03"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04"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05"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06"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07"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08"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09"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10"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11"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12"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13"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14"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15"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16"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17"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18"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19"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0"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sp>
            <p:nvSpPr>
              <p:cNvPr id="121"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20204"/>
                  <a:ea typeface="微软雅黑" panose="020B0503020204020204" pitchFamily="34" charset="-122"/>
                  <a:cs typeface="+mn-cs"/>
                </a:endParaRPr>
              </a:p>
            </p:txBody>
          </p:sp>
        </p:grpSp>
      </p:grpSp>
      <p:cxnSp>
        <p:nvCxnSpPr>
          <p:cNvPr id="122" name="直接连接符 121"/>
          <p:cNvCxnSpPr/>
          <p:nvPr userDrawn="1"/>
        </p:nvCxnSpPr>
        <p:spPr>
          <a:xfrm>
            <a:off x="438150" y="63817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3"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dirty="0"/>
              <a:t>&lt; </a:t>
            </a:r>
            <a:fld id="{A548B57D-AE10-4CF7-A9DF-59FEFA91B28E}" type="slidenum">
              <a:rPr lang="zh-CN" altLang="en-US" smtClean="0"/>
              <a:t>‹#›</a:t>
            </a:fld>
            <a:r>
              <a:rPr lang="zh-CN" altLang="en-US" dirty="0"/>
              <a:t> </a:t>
            </a:r>
            <a:r>
              <a:rPr lang="en-US" altLang="zh-CN" dirty="0"/>
              <a:t>&gt;</a:t>
            </a:r>
            <a:endParaRPr lang="zh-CN" altLang="en-US" dirty="0"/>
          </a:p>
        </p:txBody>
      </p:sp>
      <p:cxnSp>
        <p:nvCxnSpPr>
          <p:cNvPr id="71" name="直接连接符 70"/>
          <p:cNvCxnSpPr/>
          <p:nvPr userDrawn="1"/>
        </p:nvCxnSpPr>
        <p:spPr>
          <a:xfrm>
            <a:off x="745067" y="868363"/>
            <a:ext cx="1100878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528706" y="867990"/>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4"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7.png"/><Relationship Id="rId5" Type="http://schemas.openxmlformats.org/officeDocument/2006/relationships/image" Target="../media/image8.png"/><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7.png"/><Relationship Id="rId5" Type="http://schemas.openxmlformats.org/officeDocument/2006/relationships/image" Target="../media/image8.png"/><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5590A510-BE8E-4372-9A13-699031AA8CF1}"/>
              </a:ext>
            </a:extLst>
          </p:cNvPr>
          <p:cNvSpPr>
            <a:spLocks noGrp="1"/>
          </p:cNvSpPr>
          <p:nvPr>
            <p:ph type="body" sz="quarter" idx="10"/>
          </p:nvPr>
        </p:nvSpPr>
        <p:spPr>
          <a:xfrm>
            <a:off x="757263" y="4087896"/>
            <a:ext cx="10943124" cy="1411639"/>
          </a:xfrm>
        </p:spPr>
        <p:txBody>
          <a:bodyPr>
            <a:normAutofit/>
          </a:bodyPr>
          <a:lstStyle/>
          <a:p>
            <a:pPr>
              <a:lnSpc>
                <a:spcPct val="110000"/>
              </a:lnSpc>
            </a:pPr>
            <a:r>
              <a:rPr lang="en" altLang="zh-CN" sz="3200" kern="0" spc="0">
                <a:solidFill>
                  <a:schemeClr val="tx1"/>
                </a:solidFill>
                <a:ea typeface="+mn-ea"/>
                <a:cs typeface="Times New Roman" panose="02020603050405020304" pitchFamily="18" charset="0"/>
              </a:rPr>
              <a:t>Chat </a:t>
            </a:r>
            <a:r>
              <a:rPr lang="en" altLang="zh-CN" sz="3200" kern="0" spc="0" dirty="0">
                <a:solidFill>
                  <a:schemeClr val="tx1"/>
                </a:solidFill>
                <a:ea typeface="+mn-ea"/>
                <a:cs typeface="Times New Roman" panose="02020603050405020304" pitchFamily="18" charset="0"/>
              </a:rPr>
              <a:t>with AI: The Surprising Turn of Real-time Video Communication from Human to AI</a:t>
            </a:r>
          </a:p>
        </p:txBody>
      </p:sp>
      <p:sp>
        <p:nvSpPr>
          <p:cNvPr id="6" name="文本占位符 1">
            <a:extLst>
              <a:ext uri="{FF2B5EF4-FFF2-40B4-BE49-F238E27FC236}">
                <a16:creationId xmlns:a16="http://schemas.microsoft.com/office/drawing/2014/main" id="{49146785-2B46-E744-B995-7B221A15424E}"/>
              </a:ext>
            </a:extLst>
          </p:cNvPr>
          <p:cNvSpPr txBox="1">
            <a:spLocks/>
          </p:cNvSpPr>
          <p:nvPr/>
        </p:nvSpPr>
        <p:spPr>
          <a:xfrm>
            <a:off x="1236587" y="5499535"/>
            <a:ext cx="10463799" cy="810393"/>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Font typeface="Arial" panose="020B0604020202020204" pitchFamily="34" charset="0"/>
              <a:buNone/>
              <a:defRPr lang="zh-CN" altLang="en-US" sz="4000" b="1" kern="1200" spc="300">
                <a:solidFill>
                  <a:schemeClr val="tx1">
                    <a:lumMod val="85000"/>
                    <a:lumOff val="15000"/>
                  </a:schemeClr>
                </a:solidFill>
                <a:latin typeface="+mn-lt"/>
                <a:ea typeface="微软雅黑" panose="020B0503020204020204" pitchFamily="34" charset="-122"/>
                <a:cs typeface="微软雅黑" panose="020B0503020204020204"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altLang="zh-CN" sz="2400" kern="0" spc="0" dirty="0" err="1">
                <a:solidFill>
                  <a:schemeClr val="accent1"/>
                </a:solidFill>
                <a:ea typeface="+mn-ea"/>
              </a:rPr>
              <a:t>Jiangkai</a:t>
            </a:r>
            <a:r>
              <a:rPr lang="en" altLang="zh-CN" sz="2400" kern="0" spc="0" dirty="0">
                <a:solidFill>
                  <a:schemeClr val="accent1"/>
                </a:solidFill>
                <a:ea typeface="+mn-ea"/>
              </a:rPr>
              <a:t> Wu</a:t>
            </a:r>
            <a:r>
              <a:rPr lang="en" altLang="zh-CN" sz="2400" b="0" kern="0" spc="0" dirty="0">
                <a:ea typeface="+mn-ea"/>
              </a:rPr>
              <a:t>, </a:t>
            </a:r>
            <a:r>
              <a:rPr lang="en" altLang="zh-CN" sz="2400" b="0" kern="0" spc="0" dirty="0" err="1">
                <a:ea typeface="+mn-ea"/>
              </a:rPr>
              <a:t>Zhiyuan</a:t>
            </a:r>
            <a:r>
              <a:rPr lang="en" altLang="zh-CN" sz="2400" b="0" kern="0" spc="0" dirty="0">
                <a:ea typeface="+mn-ea"/>
              </a:rPr>
              <a:t> Ren, Liming Liu, </a:t>
            </a:r>
            <a:r>
              <a:rPr lang="en" altLang="zh-CN" sz="2400" b="0" kern="0" spc="0" dirty="0" err="1">
                <a:ea typeface="+mn-ea"/>
              </a:rPr>
              <a:t>Xinggong</a:t>
            </a:r>
            <a:r>
              <a:rPr lang="en" altLang="zh-CN" sz="2400" b="0" kern="0" spc="0" dirty="0">
                <a:ea typeface="+mn-ea"/>
              </a:rPr>
              <a:t> Zhang </a:t>
            </a:r>
          </a:p>
        </p:txBody>
      </p:sp>
      <p:sp>
        <p:nvSpPr>
          <p:cNvPr id="12" name="文本占位符 1">
            <a:extLst>
              <a:ext uri="{FF2B5EF4-FFF2-40B4-BE49-F238E27FC236}">
                <a16:creationId xmlns:a16="http://schemas.microsoft.com/office/drawing/2014/main" id="{1D16AF33-A88A-1742-A46E-6A814DDB1879}"/>
              </a:ext>
            </a:extLst>
          </p:cNvPr>
          <p:cNvSpPr txBox="1">
            <a:spLocks/>
          </p:cNvSpPr>
          <p:nvPr/>
        </p:nvSpPr>
        <p:spPr>
          <a:xfrm>
            <a:off x="1236586" y="6047607"/>
            <a:ext cx="10174363" cy="810393"/>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Font typeface="Arial" panose="020B0604020202020204" pitchFamily="34" charset="0"/>
              <a:buNone/>
              <a:defRPr lang="zh-CN" altLang="en-US" sz="4000" b="1" kern="1200" spc="300">
                <a:solidFill>
                  <a:schemeClr val="tx1">
                    <a:lumMod val="85000"/>
                    <a:lumOff val="15000"/>
                  </a:schemeClr>
                </a:solidFill>
                <a:latin typeface="+mn-lt"/>
                <a:ea typeface="微软雅黑" panose="020B0503020204020204" pitchFamily="34" charset="-122"/>
                <a:cs typeface="微软雅黑" panose="020B0503020204020204"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altLang="zh-CN" sz="2400" b="0" kern="0" spc="0" dirty="0"/>
              <a:t>Peking</a:t>
            </a:r>
            <a:r>
              <a:rPr lang="zh-CN" altLang="en-US" sz="2400" b="0" kern="0" spc="0" dirty="0"/>
              <a:t> </a:t>
            </a:r>
            <a:r>
              <a:rPr lang="en-US" altLang="zh-CN" sz="2400" b="0" kern="0" spc="0" dirty="0"/>
              <a:t>University</a:t>
            </a:r>
            <a:endParaRPr lang="en" altLang="zh-CN" sz="2400" b="0" kern="0" spc="0" dirty="0"/>
          </a:p>
        </p:txBody>
      </p:sp>
    </p:spTree>
    <p:extLst>
      <p:ext uri="{BB962C8B-B14F-4D97-AF65-F5344CB8AC3E}">
        <p14:creationId xmlns:p14="http://schemas.microsoft.com/office/powerpoint/2010/main" val="782305299"/>
      </p:ext>
    </p:extLst>
  </p:cSld>
  <p:clrMapOvr>
    <a:masterClrMapping/>
  </p:clrMapOvr>
  <mc:AlternateContent xmlns:mc="http://schemas.openxmlformats.org/markup-compatibility/2006" xmlns:p14="http://schemas.microsoft.com/office/powerpoint/2010/main">
    <mc:Choice Requires="p14">
      <p:transition spd="slow" p14:dur="2000" advTm="1486"/>
    </mc:Choice>
    <mc:Fallback xmlns="">
      <p:transition spd="slow" advTm="148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EDBB1-ABC1-30D6-3A11-E8E58CFD8D75}"/>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8BDD0FBE-5E3E-7258-B28D-29683016BC22}"/>
              </a:ext>
            </a:extLst>
          </p:cNvPr>
          <p:cNvSpPr>
            <a:spLocks noGrp="1"/>
          </p:cNvSpPr>
          <p:nvPr>
            <p:ph type="title"/>
          </p:nvPr>
        </p:nvSpPr>
        <p:spPr>
          <a:xfrm>
            <a:off x="442913" y="243569"/>
            <a:ext cx="9056851" cy="617518"/>
          </a:xfrm>
        </p:spPr>
        <p:txBody>
          <a:bodyPr>
            <a:normAutofit/>
          </a:bodyPr>
          <a:lstStyle/>
          <a:p>
            <a:pPr lvl="0">
              <a:defRPr/>
            </a:pPr>
            <a:r>
              <a:rPr lang="en-US" altLang="zh-CN" sz="2800" kern="0">
                <a:sym typeface="Arial" panose="020B0604020202020204" pitchFamily="34" charset="0"/>
              </a:rPr>
              <a:t>Gap with Existing Methods</a:t>
            </a:r>
            <a:endParaRPr lang="en-US" altLang="zh-CN" sz="2800" b="1" kern="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标题 1">
            <a:extLst>
              <a:ext uri="{FF2B5EF4-FFF2-40B4-BE49-F238E27FC236}">
                <a16:creationId xmlns:a16="http://schemas.microsoft.com/office/drawing/2014/main" id="{0F3E75C8-94B0-AC2D-8FBB-ECAA44062F3C}"/>
              </a:ext>
            </a:extLst>
          </p:cNvPr>
          <p:cNvSpPr txBox="1">
            <a:spLocks/>
          </p:cNvSpPr>
          <p:nvPr/>
        </p:nvSpPr>
        <p:spPr>
          <a:xfrm>
            <a:off x="513253" y="3999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endParaRPr lang="zh-CN" altLang="en-US" sz="3600" dirty="0">
              <a:solidFill>
                <a:srgbClr val="9A0001"/>
              </a:solidFill>
              <a:latin typeface="微软雅黑" panose="020B0503020204020204" pitchFamily="34" charset="-122"/>
              <a:cs typeface="Arial" panose="020B0604020202020204" pitchFamily="34" charset="0"/>
            </a:endParaRPr>
          </a:p>
        </p:txBody>
      </p:sp>
      <p:grpSp>
        <p:nvGrpSpPr>
          <p:cNvPr id="7" name="组合 6">
            <a:extLst>
              <a:ext uri="{FF2B5EF4-FFF2-40B4-BE49-F238E27FC236}">
                <a16:creationId xmlns:a16="http://schemas.microsoft.com/office/drawing/2014/main" id="{90564FDC-FC57-6CA4-DE73-A730DC38D148}"/>
              </a:ext>
            </a:extLst>
          </p:cNvPr>
          <p:cNvGrpSpPr/>
          <p:nvPr/>
        </p:nvGrpSpPr>
        <p:grpSpPr>
          <a:xfrm>
            <a:off x="5595532" y="2765368"/>
            <a:ext cx="9663984" cy="2099370"/>
            <a:chOff x="5545187" y="2949106"/>
            <a:chExt cx="9663984" cy="2099370"/>
          </a:xfrm>
        </p:grpSpPr>
        <p:sp>
          <p:nvSpPr>
            <p:cNvPr id="8" name="上下箭头 1">
              <a:extLst>
                <a:ext uri="{FF2B5EF4-FFF2-40B4-BE49-F238E27FC236}">
                  <a16:creationId xmlns:a16="http://schemas.microsoft.com/office/drawing/2014/main" id="{7B8B9ED8-D9D6-D0CD-3589-FE9003668673}"/>
                </a:ext>
              </a:extLst>
            </p:cNvPr>
            <p:cNvSpPr/>
            <p:nvPr/>
          </p:nvSpPr>
          <p:spPr>
            <a:xfrm>
              <a:off x="5545187" y="2949106"/>
              <a:ext cx="729883" cy="2099370"/>
            </a:xfrm>
            <a:prstGeom prst="upDown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文本框 13">
              <a:extLst>
                <a:ext uri="{FF2B5EF4-FFF2-40B4-BE49-F238E27FC236}">
                  <a16:creationId xmlns:a16="http://schemas.microsoft.com/office/drawing/2014/main" id="{13137A34-37AC-BA91-E4B7-821A5F10F0AA}"/>
                </a:ext>
              </a:extLst>
            </p:cNvPr>
            <p:cNvSpPr txBox="1"/>
            <p:nvPr/>
          </p:nvSpPr>
          <p:spPr>
            <a:xfrm>
              <a:off x="6321327" y="3675625"/>
              <a:ext cx="8887844" cy="646331"/>
            </a:xfrm>
            <a:prstGeom prst="rect">
              <a:avLst/>
            </a:prstGeom>
            <a:noFill/>
          </p:spPr>
          <p:txBody>
            <a:bodyPr wrap="square" rtlCol="0">
              <a:spAutoFit/>
            </a:bodyPr>
            <a:lstStyle/>
            <a:p>
              <a:r>
                <a:rPr kumimoji="1" lang="en-US" altLang="zh-CN" sz="3600" b="1" dirty="0">
                  <a:solidFill>
                    <a:srgbClr val="C00000"/>
                  </a:solidFill>
                  <a:latin typeface="+mn-ea"/>
                </a:rPr>
                <a:t>GAP</a:t>
              </a:r>
              <a:endParaRPr kumimoji="1" lang="zh-CN" altLang="en-US" sz="3600" b="1" dirty="0">
                <a:solidFill>
                  <a:srgbClr val="C00000"/>
                </a:solidFill>
                <a:latin typeface="+mn-ea"/>
              </a:endParaRPr>
            </a:p>
          </p:txBody>
        </p:sp>
      </p:grpSp>
      <p:sp>
        <p:nvSpPr>
          <p:cNvPr id="6" name="文本框 5">
            <a:extLst>
              <a:ext uri="{FF2B5EF4-FFF2-40B4-BE49-F238E27FC236}">
                <a16:creationId xmlns:a16="http://schemas.microsoft.com/office/drawing/2014/main" id="{AFECAB8E-3C35-B64F-16F4-1115217E861E}"/>
              </a:ext>
            </a:extLst>
          </p:cNvPr>
          <p:cNvSpPr txBox="1"/>
          <p:nvPr/>
        </p:nvSpPr>
        <p:spPr>
          <a:xfrm>
            <a:off x="1567575" y="1744216"/>
            <a:ext cx="9056850" cy="3890489"/>
          </a:xfrm>
          <a:prstGeom prst="rect">
            <a:avLst/>
          </a:prstGeom>
          <a:noFill/>
        </p:spPr>
        <p:txBody>
          <a:bodyPr wrap="square">
            <a:spAutoFit/>
          </a:bodyPr>
          <a:lstStyle/>
          <a:p>
            <a:pPr algn="ctr">
              <a:lnSpc>
                <a:spcPct val="150000"/>
              </a:lnSpc>
            </a:pPr>
            <a:r>
              <a:rPr kumimoji="1" lang="en-US" altLang="zh-CN" sz="2800">
                <a:solidFill>
                  <a:schemeClr val="tx1"/>
                </a:solidFill>
                <a:ea typeface="Microsoft YaHei" panose="020B0503020204020204" pitchFamily="34" charset="-122"/>
              </a:rPr>
              <a:t>Existing RTC: Optimize for </a:t>
            </a:r>
            <a:r>
              <a:rPr kumimoji="1" lang="en-US" altLang="zh-CN" sz="2800">
                <a:ea typeface="Microsoft YaHei" panose="020B0503020204020204" pitchFamily="34" charset="-122"/>
              </a:rPr>
              <a:t>human perception</a:t>
            </a:r>
            <a:r>
              <a:rPr kumimoji="1" lang="en-US" altLang="zh-CN" sz="2800">
                <a:solidFill>
                  <a:schemeClr val="tx1"/>
                </a:solidFill>
                <a:ea typeface="Microsoft YaHei" panose="020B0503020204020204" pitchFamily="34" charset="-122"/>
              </a:rPr>
              <a:t>.</a:t>
            </a:r>
          </a:p>
          <a:p>
            <a:pPr algn="ctr">
              <a:lnSpc>
                <a:spcPct val="150000"/>
              </a:lnSpc>
            </a:pPr>
            <a:endParaRPr kumimoji="1" lang="en-US" altLang="zh-CN" sz="2800">
              <a:solidFill>
                <a:schemeClr val="tx1"/>
              </a:solidFill>
              <a:ea typeface="Microsoft YaHei" panose="020B0503020204020204" pitchFamily="34" charset="-122"/>
            </a:endParaRPr>
          </a:p>
          <a:p>
            <a:pPr algn="ctr">
              <a:lnSpc>
                <a:spcPct val="150000"/>
              </a:lnSpc>
            </a:pPr>
            <a:endParaRPr kumimoji="1" lang="en-US" altLang="zh-CN" sz="2800">
              <a:solidFill>
                <a:schemeClr val="tx1"/>
              </a:solidFill>
              <a:ea typeface="Microsoft YaHei" panose="020B0503020204020204" pitchFamily="34" charset="-122"/>
            </a:endParaRPr>
          </a:p>
          <a:p>
            <a:pPr algn="ctr">
              <a:lnSpc>
                <a:spcPct val="150000"/>
              </a:lnSpc>
            </a:pPr>
            <a:endParaRPr kumimoji="1" lang="en-US" altLang="zh-CN" sz="2800">
              <a:solidFill>
                <a:schemeClr val="tx1"/>
              </a:solidFill>
              <a:ea typeface="Microsoft YaHei" panose="020B0503020204020204" pitchFamily="34" charset="-122"/>
            </a:endParaRPr>
          </a:p>
          <a:p>
            <a:pPr algn="ctr">
              <a:lnSpc>
                <a:spcPct val="150000"/>
              </a:lnSpc>
            </a:pPr>
            <a:r>
              <a:rPr kumimoji="1" lang="zh-CN" altLang="en-US" sz="2800">
                <a:solidFill>
                  <a:schemeClr val="tx1"/>
                </a:solidFill>
                <a:ea typeface="Microsoft YaHei" panose="020B0503020204020204" pitchFamily="34" charset="-122"/>
              </a:rPr>
              <a:t> </a:t>
            </a:r>
            <a:endParaRPr kumimoji="1" lang="en-US" altLang="zh-CN" sz="2800">
              <a:solidFill>
                <a:schemeClr val="tx1"/>
              </a:solidFill>
              <a:ea typeface="Microsoft YaHei" panose="020B0503020204020204" pitchFamily="34" charset="-122"/>
            </a:endParaRPr>
          </a:p>
          <a:p>
            <a:pPr algn="ctr">
              <a:lnSpc>
                <a:spcPct val="150000"/>
              </a:lnSpc>
            </a:pPr>
            <a:r>
              <a:rPr kumimoji="1" lang="en-US" altLang="zh-CN" sz="2800">
                <a:solidFill>
                  <a:schemeClr val="tx1"/>
                </a:solidFill>
                <a:ea typeface="Microsoft YaHei" panose="020B0503020204020204" pitchFamily="34" charset="-122"/>
              </a:rPr>
              <a:t>AI Video Chat: Optimize </a:t>
            </a:r>
            <a:r>
              <a:rPr kumimoji="1" lang="en-US" altLang="zh-CN" sz="2800">
                <a:ea typeface="Microsoft YaHei" panose="020B0503020204020204" pitchFamily="34" charset="-122"/>
              </a:rPr>
              <a:t>MLLM performance</a:t>
            </a:r>
            <a:r>
              <a:rPr kumimoji="1" lang="en-US" altLang="zh-CN" sz="2800">
                <a:solidFill>
                  <a:schemeClr val="tx1"/>
                </a:solidFill>
                <a:ea typeface="Microsoft YaHei" panose="020B0503020204020204" pitchFamily="34" charset="-122"/>
              </a:rPr>
              <a:t>.</a:t>
            </a:r>
          </a:p>
        </p:txBody>
      </p:sp>
    </p:spTree>
    <p:extLst>
      <p:ext uri="{BB962C8B-B14F-4D97-AF65-F5344CB8AC3E}">
        <p14:creationId xmlns:p14="http://schemas.microsoft.com/office/powerpoint/2010/main" val="140396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F5EB7-6A57-FE09-9502-8C2D028320DD}"/>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A2F8B94F-0B7D-AF57-CA63-4DE5D8C0B3BB}"/>
              </a:ext>
            </a:extLst>
          </p:cNvPr>
          <p:cNvSpPr>
            <a:spLocks noGrp="1"/>
          </p:cNvSpPr>
          <p:nvPr>
            <p:ph type="title"/>
          </p:nvPr>
        </p:nvSpPr>
        <p:spPr>
          <a:xfrm>
            <a:off x="442913" y="243569"/>
            <a:ext cx="9056851" cy="617518"/>
          </a:xfrm>
        </p:spPr>
        <p:txBody>
          <a:bodyPr>
            <a:normAutofit/>
          </a:bodyPr>
          <a:lstStyle/>
          <a:p>
            <a:pPr lvl="0">
              <a:defRPr/>
            </a:pPr>
            <a:r>
              <a:rPr lang="en-US" altLang="zh-CN" sz="2800" kern="0">
                <a:sym typeface="Arial" panose="020B0604020202020204" pitchFamily="34" charset="0"/>
              </a:rPr>
              <a:t>Gap #1: QoE undergoes fundamental changes</a:t>
            </a:r>
            <a:endParaRPr lang="en-US" altLang="zh-CN" sz="2800" b="1" kern="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标题 1">
            <a:extLst>
              <a:ext uri="{FF2B5EF4-FFF2-40B4-BE49-F238E27FC236}">
                <a16:creationId xmlns:a16="http://schemas.microsoft.com/office/drawing/2014/main" id="{DA7C0DBF-2414-58B7-E258-024F1BB66D3E}"/>
              </a:ext>
            </a:extLst>
          </p:cNvPr>
          <p:cNvSpPr txBox="1">
            <a:spLocks/>
          </p:cNvSpPr>
          <p:nvPr/>
        </p:nvSpPr>
        <p:spPr>
          <a:xfrm>
            <a:off x="513253" y="3999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endParaRPr lang="zh-CN" altLang="en-US" sz="3600" dirty="0">
              <a:solidFill>
                <a:srgbClr val="9A0001"/>
              </a:solidFill>
              <a:latin typeface="微软雅黑" panose="020B0503020204020204" pitchFamily="34" charset="-122"/>
              <a:cs typeface="Arial" panose="020B0604020202020204" pitchFamily="34" charset="0"/>
            </a:endParaRPr>
          </a:p>
        </p:txBody>
      </p:sp>
      <p:pic>
        <p:nvPicPr>
          <p:cNvPr id="4" name="图片 3" descr="手机截图图人的照片上写着字&#10;&#10;低可信度描述已自动生成">
            <a:extLst>
              <a:ext uri="{FF2B5EF4-FFF2-40B4-BE49-F238E27FC236}">
                <a16:creationId xmlns:a16="http://schemas.microsoft.com/office/drawing/2014/main" id="{A9C053BA-C932-2135-B45A-F3CC98E2B3F0}"/>
              </a:ext>
            </a:extLst>
          </p:cNvPr>
          <p:cNvPicPr>
            <a:picLocks noChangeAspect="1"/>
          </p:cNvPicPr>
          <p:nvPr/>
        </p:nvPicPr>
        <p:blipFill rotWithShape="1">
          <a:blip r:embed="rId3"/>
          <a:srcRect b="22353"/>
          <a:stretch/>
        </p:blipFill>
        <p:spPr>
          <a:xfrm>
            <a:off x="8053506" y="1441993"/>
            <a:ext cx="3961767" cy="1787170"/>
          </a:xfrm>
          <a:prstGeom prst="rect">
            <a:avLst/>
          </a:prstGeom>
        </p:spPr>
      </p:pic>
      <p:grpSp>
        <p:nvGrpSpPr>
          <p:cNvPr id="26" name="组合 25">
            <a:extLst>
              <a:ext uri="{FF2B5EF4-FFF2-40B4-BE49-F238E27FC236}">
                <a16:creationId xmlns:a16="http://schemas.microsoft.com/office/drawing/2014/main" id="{36DB5C8F-8FC4-2463-AAD2-74E267778B74}"/>
              </a:ext>
            </a:extLst>
          </p:cNvPr>
          <p:cNvGrpSpPr/>
          <p:nvPr/>
        </p:nvGrpSpPr>
        <p:grpSpPr>
          <a:xfrm>
            <a:off x="282493" y="1065559"/>
            <a:ext cx="8390230" cy="710425"/>
            <a:chOff x="296968" y="1026316"/>
            <a:chExt cx="8390230" cy="710425"/>
          </a:xfrm>
        </p:grpSpPr>
        <p:sp>
          <p:nvSpPr>
            <p:cNvPr id="2" name="文本框 1">
              <a:extLst>
                <a:ext uri="{FF2B5EF4-FFF2-40B4-BE49-F238E27FC236}">
                  <a16:creationId xmlns:a16="http://schemas.microsoft.com/office/drawing/2014/main" id="{E3591C9E-2F95-3606-06D3-E79513A89D2E}"/>
                </a:ext>
              </a:extLst>
            </p:cNvPr>
            <p:cNvSpPr txBox="1"/>
            <p:nvPr/>
          </p:nvSpPr>
          <p:spPr>
            <a:xfrm>
              <a:off x="296968" y="1169416"/>
              <a:ext cx="4826579" cy="461665"/>
            </a:xfrm>
            <a:prstGeom prst="rect">
              <a:avLst/>
            </a:prstGeom>
            <a:noFill/>
          </p:spPr>
          <p:txBody>
            <a:bodyPr wrap="square" rtlCol="0">
              <a:spAutoFit/>
            </a:bodyPr>
            <a:lstStyle/>
            <a:p>
              <a:pPr marL="342900" indent="-342900">
                <a:buFont typeface="Arial" panose="020B0604020202020204" pitchFamily="34" charset="0"/>
                <a:buChar char="•"/>
              </a:pPr>
              <a:r>
                <a:rPr kumimoji="1" lang="en-US" altLang="zh-CN" sz="2400">
                  <a:solidFill>
                    <a:sysClr val="windowText" lastClr="000000"/>
                  </a:solidFill>
                </a:rPr>
                <a:t>Quality degrades</a:t>
              </a:r>
            </a:p>
          </p:txBody>
        </p:sp>
        <p:pic>
          <p:nvPicPr>
            <p:cNvPr id="6" name="图片 5" descr="图标&#10;&#10;描述已自动生成">
              <a:extLst>
                <a:ext uri="{FF2B5EF4-FFF2-40B4-BE49-F238E27FC236}">
                  <a16:creationId xmlns:a16="http://schemas.microsoft.com/office/drawing/2014/main" id="{1624CB1B-179C-3648-9509-B59F4FC1555C}"/>
                </a:ext>
              </a:extLst>
            </p:cNvPr>
            <p:cNvPicPr>
              <a:picLocks noChangeAspect="1"/>
            </p:cNvPicPr>
            <p:nvPr/>
          </p:nvPicPr>
          <p:blipFill>
            <a:blip r:embed="rId4"/>
            <a:stretch>
              <a:fillRect/>
            </a:stretch>
          </p:blipFill>
          <p:spPr>
            <a:xfrm flipH="1">
              <a:off x="3224447" y="1105931"/>
              <a:ext cx="571496" cy="610839"/>
            </a:xfrm>
            <a:prstGeom prst="rect">
              <a:avLst/>
            </a:prstGeom>
          </p:spPr>
        </p:pic>
        <p:sp>
          <p:nvSpPr>
            <p:cNvPr id="9" name="文本框 8">
              <a:extLst>
                <a:ext uri="{FF2B5EF4-FFF2-40B4-BE49-F238E27FC236}">
                  <a16:creationId xmlns:a16="http://schemas.microsoft.com/office/drawing/2014/main" id="{98FD5E54-6FF8-779A-9838-0027B2ED3643}"/>
                </a:ext>
              </a:extLst>
            </p:cNvPr>
            <p:cNvSpPr txBox="1"/>
            <p:nvPr/>
          </p:nvSpPr>
          <p:spPr>
            <a:xfrm>
              <a:off x="3682710" y="1207278"/>
              <a:ext cx="2427765" cy="461665"/>
            </a:xfrm>
            <a:prstGeom prst="rect">
              <a:avLst/>
            </a:prstGeom>
            <a:noFill/>
          </p:spPr>
          <p:txBody>
            <a:bodyPr wrap="square" rtlCol="0">
              <a:spAutoFit/>
            </a:bodyPr>
            <a:lstStyle/>
            <a:p>
              <a:r>
                <a:rPr kumimoji="1" lang="en-US" altLang="zh-CN" sz="2400">
                  <a:solidFill>
                    <a:schemeClr val="accent1"/>
                  </a:solidFill>
                </a:rPr>
                <a:t>Dissatisfied</a:t>
              </a:r>
            </a:p>
          </p:txBody>
        </p:sp>
        <p:pic>
          <p:nvPicPr>
            <p:cNvPr id="10" name="图片 9">
              <a:extLst>
                <a:ext uri="{FF2B5EF4-FFF2-40B4-BE49-F238E27FC236}">
                  <a16:creationId xmlns:a16="http://schemas.microsoft.com/office/drawing/2014/main" id="{A23F4D96-0E04-4965-3C77-CDAC0AD3C20B}"/>
                </a:ext>
              </a:extLst>
            </p:cNvPr>
            <p:cNvPicPr>
              <a:picLocks noChangeAspect="1"/>
            </p:cNvPicPr>
            <p:nvPr/>
          </p:nvPicPr>
          <p:blipFill>
            <a:blip r:embed="rId5"/>
            <a:stretch>
              <a:fillRect/>
            </a:stretch>
          </p:blipFill>
          <p:spPr>
            <a:xfrm>
              <a:off x="5478668" y="1026316"/>
              <a:ext cx="710425" cy="710425"/>
            </a:xfrm>
            <a:prstGeom prst="rect">
              <a:avLst/>
            </a:prstGeom>
          </p:spPr>
        </p:pic>
        <p:sp>
          <p:nvSpPr>
            <p:cNvPr id="11" name="文本框 10">
              <a:extLst>
                <a:ext uri="{FF2B5EF4-FFF2-40B4-BE49-F238E27FC236}">
                  <a16:creationId xmlns:a16="http://schemas.microsoft.com/office/drawing/2014/main" id="{8DFE302A-29DC-E348-3A62-F323D41E328E}"/>
                </a:ext>
              </a:extLst>
            </p:cNvPr>
            <p:cNvSpPr txBox="1"/>
            <p:nvPr/>
          </p:nvSpPr>
          <p:spPr>
            <a:xfrm>
              <a:off x="6259433" y="1201202"/>
              <a:ext cx="2427765" cy="461665"/>
            </a:xfrm>
            <a:prstGeom prst="rect">
              <a:avLst/>
            </a:prstGeom>
            <a:noFill/>
          </p:spPr>
          <p:txBody>
            <a:bodyPr wrap="square" rtlCol="0">
              <a:spAutoFit/>
            </a:bodyPr>
            <a:lstStyle/>
            <a:p>
              <a:r>
                <a:rPr lang="en-US" sz="2400">
                  <a:solidFill>
                    <a:srgbClr val="498F0B"/>
                  </a:solidFill>
                </a:rPr>
                <a:t>Still correct</a:t>
              </a:r>
              <a:endParaRPr kumimoji="1" lang="en-US" altLang="zh-CN" sz="2400">
                <a:solidFill>
                  <a:srgbClr val="498F0B"/>
                </a:solidFill>
              </a:endParaRPr>
            </a:p>
          </p:txBody>
        </p:sp>
      </p:grpSp>
      <p:grpSp>
        <p:nvGrpSpPr>
          <p:cNvPr id="27" name="组合 26">
            <a:extLst>
              <a:ext uri="{FF2B5EF4-FFF2-40B4-BE49-F238E27FC236}">
                <a16:creationId xmlns:a16="http://schemas.microsoft.com/office/drawing/2014/main" id="{28B9F740-05F5-1D74-EEB5-3F31AE34CED5}"/>
              </a:ext>
            </a:extLst>
          </p:cNvPr>
          <p:cNvGrpSpPr/>
          <p:nvPr/>
        </p:nvGrpSpPr>
        <p:grpSpPr>
          <a:xfrm>
            <a:off x="268017" y="1975813"/>
            <a:ext cx="7827840" cy="710425"/>
            <a:chOff x="268017" y="1975813"/>
            <a:chExt cx="7827840" cy="710425"/>
          </a:xfrm>
        </p:grpSpPr>
        <p:sp>
          <p:nvSpPr>
            <p:cNvPr id="13" name="文本框 12">
              <a:extLst>
                <a:ext uri="{FF2B5EF4-FFF2-40B4-BE49-F238E27FC236}">
                  <a16:creationId xmlns:a16="http://schemas.microsoft.com/office/drawing/2014/main" id="{B9E80BFB-FD91-ADB4-8A5A-F109F174CB0E}"/>
                </a:ext>
              </a:extLst>
            </p:cNvPr>
            <p:cNvSpPr txBox="1"/>
            <p:nvPr/>
          </p:nvSpPr>
          <p:spPr>
            <a:xfrm>
              <a:off x="268017" y="2083404"/>
              <a:ext cx="2427765" cy="461665"/>
            </a:xfrm>
            <a:prstGeom prst="rect">
              <a:avLst/>
            </a:prstGeom>
            <a:noFill/>
          </p:spPr>
          <p:txBody>
            <a:bodyPr wrap="square" rtlCol="0">
              <a:spAutoFit/>
            </a:bodyPr>
            <a:lstStyle/>
            <a:p>
              <a:pPr marL="342900" indent="-342900">
                <a:buFont typeface="Arial" panose="020B0604020202020204" pitchFamily="34" charset="0"/>
                <a:buChar char="•"/>
              </a:pPr>
              <a:r>
                <a:rPr kumimoji="1" lang="en-US" altLang="zh-CN" sz="2400">
                  <a:solidFill>
                    <a:sysClr val="windowText" lastClr="000000"/>
                  </a:solidFill>
                </a:rPr>
                <a:t>More stalling</a:t>
              </a:r>
            </a:p>
          </p:txBody>
        </p:sp>
        <p:pic>
          <p:nvPicPr>
            <p:cNvPr id="15" name="图片 14" descr="图标&#10;&#10;描述已自动生成">
              <a:extLst>
                <a:ext uri="{FF2B5EF4-FFF2-40B4-BE49-F238E27FC236}">
                  <a16:creationId xmlns:a16="http://schemas.microsoft.com/office/drawing/2014/main" id="{873028C1-A773-8B28-E02C-2BFA7A08C423}"/>
                </a:ext>
              </a:extLst>
            </p:cNvPr>
            <p:cNvPicPr>
              <a:picLocks noChangeAspect="1"/>
            </p:cNvPicPr>
            <p:nvPr/>
          </p:nvPicPr>
          <p:blipFill>
            <a:blip r:embed="rId4"/>
            <a:stretch>
              <a:fillRect/>
            </a:stretch>
          </p:blipFill>
          <p:spPr>
            <a:xfrm flipH="1">
              <a:off x="2706107" y="2030858"/>
              <a:ext cx="571496" cy="610839"/>
            </a:xfrm>
            <a:prstGeom prst="rect">
              <a:avLst/>
            </a:prstGeom>
          </p:spPr>
        </p:pic>
        <p:sp>
          <p:nvSpPr>
            <p:cNvPr id="16" name="文本框 15">
              <a:extLst>
                <a:ext uri="{FF2B5EF4-FFF2-40B4-BE49-F238E27FC236}">
                  <a16:creationId xmlns:a16="http://schemas.microsoft.com/office/drawing/2014/main" id="{94BD30CF-CD44-F7A9-5360-632C65CDE055}"/>
                </a:ext>
              </a:extLst>
            </p:cNvPr>
            <p:cNvSpPr txBox="1"/>
            <p:nvPr/>
          </p:nvSpPr>
          <p:spPr>
            <a:xfrm>
              <a:off x="3167080" y="2101678"/>
              <a:ext cx="2427765" cy="461665"/>
            </a:xfrm>
            <a:prstGeom prst="rect">
              <a:avLst/>
            </a:prstGeom>
            <a:noFill/>
          </p:spPr>
          <p:txBody>
            <a:bodyPr wrap="square" rtlCol="0">
              <a:spAutoFit/>
            </a:bodyPr>
            <a:lstStyle/>
            <a:p>
              <a:r>
                <a:rPr kumimoji="1" lang="en-US" altLang="zh-CN" sz="2400">
                  <a:solidFill>
                    <a:schemeClr val="accent1"/>
                  </a:solidFill>
                </a:rPr>
                <a:t>Impatient</a:t>
              </a:r>
            </a:p>
          </p:txBody>
        </p:sp>
        <p:pic>
          <p:nvPicPr>
            <p:cNvPr id="17" name="图片 16">
              <a:extLst>
                <a:ext uri="{FF2B5EF4-FFF2-40B4-BE49-F238E27FC236}">
                  <a16:creationId xmlns:a16="http://schemas.microsoft.com/office/drawing/2014/main" id="{20D93FB6-DE99-40D1-6F7D-CF4BB0D39F6D}"/>
                </a:ext>
              </a:extLst>
            </p:cNvPr>
            <p:cNvPicPr>
              <a:picLocks noChangeAspect="1"/>
            </p:cNvPicPr>
            <p:nvPr/>
          </p:nvPicPr>
          <p:blipFill>
            <a:blip r:embed="rId5"/>
            <a:stretch>
              <a:fillRect/>
            </a:stretch>
          </p:blipFill>
          <p:spPr>
            <a:xfrm>
              <a:off x="4836563" y="1975813"/>
              <a:ext cx="710425" cy="710425"/>
            </a:xfrm>
            <a:prstGeom prst="rect">
              <a:avLst/>
            </a:prstGeom>
          </p:spPr>
        </p:pic>
        <p:sp>
          <p:nvSpPr>
            <p:cNvPr id="18" name="文本框 17">
              <a:extLst>
                <a:ext uri="{FF2B5EF4-FFF2-40B4-BE49-F238E27FC236}">
                  <a16:creationId xmlns:a16="http://schemas.microsoft.com/office/drawing/2014/main" id="{7CD7B0B6-9CBA-00EC-02A5-0175627E4237}"/>
                </a:ext>
              </a:extLst>
            </p:cNvPr>
            <p:cNvSpPr txBox="1"/>
            <p:nvPr/>
          </p:nvSpPr>
          <p:spPr>
            <a:xfrm>
              <a:off x="5668092" y="2118306"/>
              <a:ext cx="2427765" cy="461665"/>
            </a:xfrm>
            <a:prstGeom prst="rect">
              <a:avLst/>
            </a:prstGeom>
            <a:noFill/>
          </p:spPr>
          <p:txBody>
            <a:bodyPr wrap="square" rtlCol="0">
              <a:spAutoFit/>
            </a:bodyPr>
            <a:lstStyle/>
            <a:p>
              <a:r>
                <a:rPr kumimoji="1" lang="en-US" altLang="zh-CN" sz="2400">
                  <a:solidFill>
                    <a:srgbClr val="498F0B"/>
                  </a:solidFill>
                </a:rPr>
                <a:t>infinite patience</a:t>
              </a:r>
            </a:p>
          </p:txBody>
        </p:sp>
      </p:grpSp>
      <p:grpSp>
        <p:nvGrpSpPr>
          <p:cNvPr id="28" name="组合 27">
            <a:extLst>
              <a:ext uri="{FF2B5EF4-FFF2-40B4-BE49-F238E27FC236}">
                <a16:creationId xmlns:a16="http://schemas.microsoft.com/office/drawing/2014/main" id="{105574F7-01F1-D59E-7B09-5DDADD67EC10}"/>
              </a:ext>
            </a:extLst>
          </p:cNvPr>
          <p:cNvGrpSpPr/>
          <p:nvPr/>
        </p:nvGrpSpPr>
        <p:grpSpPr>
          <a:xfrm>
            <a:off x="268017" y="2847867"/>
            <a:ext cx="8077137" cy="710425"/>
            <a:chOff x="268017" y="2847867"/>
            <a:chExt cx="8077137" cy="710425"/>
          </a:xfrm>
        </p:grpSpPr>
        <p:sp>
          <p:nvSpPr>
            <p:cNvPr id="19" name="文本框 18">
              <a:extLst>
                <a:ext uri="{FF2B5EF4-FFF2-40B4-BE49-F238E27FC236}">
                  <a16:creationId xmlns:a16="http://schemas.microsoft.com/office/drawing/2014/main" id="{52678CDC-F144-998B-DCB3-23BC4741585B}"/>
                </a:ext>
              </a:extLst>
            </p:cNvPr>
            <p:cNvSpPr txBox="1"/>
            <p:nvPr/>
          </p:nvSpPr>
          <p:spPr>
            <a:xfrm>
              <a:off x="268017" y="2967335"/>
              <a:ext cx="2834549" cy="461665"/>
            </a:xfrm>
            <a:prstGeom prst="rect">
              <a:avLst/>
            </a:prstGeom>
            <a:noFill/>
          </p:spPr>
          <p:txBody>
            <a:bodyPr wrap="square" rtlCol="0">
              <a:spAutoFit/>
            </a:bodyPr>
            <a:lstStyle/>
            <a:p>
              <a:pPr marL="342900" indent="-342900">
                <a:buFont typeface="Arial" panose="020B0604020202020204" pitchFamily="34" charset="0"/>
                <a:buChar char="•"/>
              </a:pPr>
              <a:r>
                <a:rPr kumimoji="1" lang="en-US" altLang="zh-CN" sz="2400">
                  <a:solidFill>
                    <a:sysClr val="windowText" lastClr="000000"/>
                  </a:solidFill>
                </a:rPr>
                <a:t>Bitrate switches</a:t>
              </a:r>
            </a:p>
          </p:txBody>
        </p:sp>
        <p:pic>
          <p:nvPicPr>
            <p:cNvPr id="20" name="图片 19" descr="图标&#10;&#10;描述已自动生成">
              <a:extLst>
                <a:ext uri="{FF2B5EF4-FFF2-40B4-BE49-F238E27FC236}">
                  <a16:creationId xmlns:a16="http://schemas.microsoft.com/office/drawing/2014/main" id="{590F8533-E2C9-EA67-4853-F7DE6FFC1128}"/>
                </a:ext>
              </a:extLst>
            </p:cNvPr>
            <p:cNvPicPr>
              <a:picLocks noChangeAspect="1"/>
            </p:cNvPicPr>
            <p:nvPr/>
          </p:nvPicPr>
          <p:blipFill>
            <a:blip r:embed="rId4"/>
            <a:stretch>
              <a:fillRect/>
            </a:stretch>
          </p:blipFill>
          <p:spPr>
            <a:xfrm flipH="1">
              <a:off x="3013108" y="2896515"/>
              <a:ext cx="571496" cy="610839"/>
            </a:xfrm>
            <a:prstGeom prst="rect">
              <a:avLst/>
            </a:prstGeom>
          </p:spPr>
        </p:pic>
        <p:sp>
          <p:nvSpPr>
            <p:cNvPr id="21" name="文本框 20">
              <a:extLst>
                <a:ext uri="{FF2B5EF4-FFF2-40B4-BE49-F238E27FC236}">
                  <a16:creationId xmlns:a16="http://schemas.microsoft.com/office/drawing/2014/main" id="{762FD6AF-797B-3A2A-5BFF-7C7241D61C73}"/>
                </a:ext>
              </a:extLst>
            </p:cNvPr>
            <p:cNvSpPr txBox="1"/>
            <p:nvPr/>
          </p:nvSpPr>
          <p:spPr>
            <a:xfrm>
              <a:off x="3537933" y="2979650"/>
              <a:ext cx="2427765" cy="461665"/>
            </a:xfrm>
            <a:prstGeom prst="rect">
              <a:avLst/>
            </a:prstGeom>
            <a:noFill/>
          </p:spPr>
          <p:txBody>
            <a:bodyPr wrap="square" rtlCol="0">
              <a:spAutoFit/>
            </a:bodyPr>
            <a:lstStyle/>
            <a:p>
              <a:r>
                <a:rPr kumimoji="1" lang="en-US" altLang="zh-CN" sz="2400">
                  <a:solidFill>
                    <a:schemeClr val="accent1"/>
                  </a:solidFill>
                </a:rPr>
                <a:t>Unsmooth</a:t>
              </a:r>
            </a:p>
          </p:txBody>
        </p:sp>
        <p:pic>
          <p:nvPicPr>
            <p:cNvPr id="22" name="图片 21">
              <a:extLst>
                <a:ext uri="{FF2B5EF4-FFF2-40B4-BE49-F238E27FC236}">
                  <a16:creationId xmlns:a16="http://schemas.microsoft.com/office/drawing/2014/main" id="{5A2A2BBB-C0C5-E5E5-8435-458C18085CC1}"/>
                </a:ext>
              </a:extLst>
            </p:cNvPr>
            <p:cNvPicPr>
              <a:picLocks noChangeAspect="1"/>
            </p:cNvPicPr>
            <p:nvPr/>
          </p:nvPicPr>
          <p:blipFill>
            <a:blip r:embed="rId5"/>
            <a:stretch>
              <a:fillRect/>
            </a:stretch>
          </p:blipFill>
          <p:spPr>
            <a:xfrm>
              <a:off x="5125894" y="2847867"/>
              <a:ext cx="710425" cy="710425"/>
            </a:xfrm>
            <a:prstGeom prst="rect">
              <a:avLst/>
            </a:prstGeom>
          </p:spPr>
        </p:pic>
        <p:sp>
          <p:nvSpPr>
            <p:cNvPr id="23" name="文本框 22">
              <a:extLst>
                <a:ext uri="{FF2B5EF4-FFF2-40B4-BE49-F238E27FC236}">
                  <a16:creationId xmlns:a16="http://schemas.microsoft.com/office/drawing/2014/main" id="{BA32A476-8F49-82EE-B7F1-8F158855D5B2}"/>
                </a:ext>
              </a:extLst>
            </p:cNvPr>
            <p:cNvSpPr txBox="1"/>
            <p:nvPr/>
          </p:nvSpPr>
          <p:spPr>
            <a:xfrm>
              <a:off x="5917389" y="2972246"/>
              <a:ext cx="2427765" cy="461665"/>
            </a:xfrm>
            <a:prstGeom prst="rect">
              <a:avLst/>
            </a:prstGeom>
            <a:noFill/>
          </p:spPr>
          <p:txBody>
            <a:bodyPr wrap="square" rtlCol="0">
              <a:spAutoFit/>
            </a:bodyPr>
            <a:lstStyle/>
            <a:p>
              <a:r>
                <a:rPr kumimoji="1" lang="en-US" altLang="zh-CN" sz="2400">
                  <a:solidFill>
                    <a:srgbClr val="498F0B"/>
                  </a:solidFill>
                </a:rPr>
                <a:t>No impact </a:t>
              </a:r>
            </a:p>
          </p:txBody>
        </p:sp>
      </p:grpSp>
      <p:pic>
        <p:nvPicPr>
          <p:cNvPr id="7" name="图片 6">
            <a:extLst>
              <a:ext uri="{FF2B5EF4-FFF2-40B4-BE49-F238E27FC236}">
                <a16:creationId xmlns:a16="http://schemas.microsoft.com/office/drawing/2014/main" id="{D4114057-F5FF-B2AA-61DB-6D8A0AFDB342}"/>
              </a:ext>
            </a:extLst>
          </p:cNvPr>
          <p:cNvPicPr>
            <a:picLocks noChangeAspect="1"/>
          </p:cNvPicPr>
          <p:nvPr/>
        </p:nvPicPr>
        <p:blipFill>
          <a:blip r:embed="rId6"/>
          <a:stretch>
            <a:fillRect/>
          </a:stretch>
        </p:blipFill>
        <p:spPr>
          <a:xfrm>
            <a:off x="1479641" y="3907033"/>
            <a:ext cx="3206521" cy="2320780"/>
          </a:xfrm>
          <a:prstGeom prst="rect">
            <a:avLst/>
          </a:prstGeom>
        </p:spPr>
      </p:pic>
      <p:pic>
        <p:nvPicPr>
          <p:cNvPr id="14" name="图片 13">
            <a:extLst>
              <a:ext uri="{FF2B5EF4-FFF2-40B4-BE49-F238E27FC236}">
                <a16:creationId xmlns:a16="http://schemas.microsoft.com/office/drawing/2014/main" id="{9ACD675A-63AC-2CE9-46B5-4A54C5BB3C98}"/>
              </a:ext>
            </a:extLst>
          </p:cNvPr>
          <p:cNvPicPr>
            <a:picLocks noChangeAspect="1"/>
          </p:cNvPicPr>
          <p:nvPr/>
        </p:nvPicPr>
        <p:blipFill>
          <a:blip r:embed="rId7"/>
          <a:stretch>
            <a:fillRect/>
          </a:stretch>
        </p:blipFill>
        <p:spPr>
          <a:xfrm>
            <a:off x="4673014" y="3886908"/>
            <a:ext cx="2949541" cy="2340905"/>
          </a:xfrm>
          <a:prstGeom prst="rect">
            <a:avLst/>
          </a:prstGeom>
        </p:spPr>
      </p:pic>
      <p:pic>
        <p:nvPicPr>
          <p:cNvPr id="25" name="图片 24">
            <a:extLst>
              <a:ext uri="{FF2B5EF4-FFF2-40B4-BE49-F238E27FC236}">
                <a16:creationId xmlns:a16="http://schemas.microsoft.com/office/drawing/2014/main" id="{4FB9943B-5CF0-91DF-890A-CC28CD573902}"/>
              </a:ext>
            </a:extLst>
          </p:cNvPr>
          <p:cNvPicPr>
            <a:picLocks noChangeAspect="1"/>
          </p:cNvPicPr>
          <p:nvPr/>
        </p:nvPicPr>
        <p:blipFill>
          <a:blip r:embed="rId8"/>
          <a:stretch>
            <a:fillRect/>
          </a:stretch>
        </p:blipFill>
        <p:spPr>
          <a:xfrm>
            <a:off x="7695604" y="3907033"/>
            <a:ext cx="3023757" cy="2364391"/>
          </a:xfrm>
          <a:prstGeom prst="rect">
            <a:avLst/>
          </a:prstGeom>
        </p:spPr>
      </p:pic>
      <p:sp>
        <p:nvSpPr>
          <p:cNvPr id="29" name="文本框 28">
            <a:extLst>
              <a:ext uri="{FF2B5EF4-FFF2-40B4-BE49-F238E27FC236}">
                <a16:creationId xmlns:a16="http://schemas.microsoft.com/office/drawing/2014/main" id="{CBFE36CA-C091-1E85-10EC-F62566D8DED1}"/>
              </a:ext>
            </a:extLst>
          </p:cNvPr>
          <p:cNvSpPr txBox="1"/>
          <p:nvPr/>
        </p:nvSpPr>
        <p:spPr>
          <a:xfrm>
            <a:off x="176592" y="6488992"/>
            <a:ext cx="14412703" cy="307777"/>
          </a:xfrm>
          <a:prstGeom prst="rect">
            <a:avLst/>
          </a:prstGeom>
          <a:noFill/>
        </p:spPr>
        <p:txBody>
          <a:bodyPr wrap="square">
            <a:spAutoFit/>
          </a:bodyPr>
          <a:lstStyle/>
          <a:p>
            <a:r>
              <a:rPr lang="en-US" sz="1400" b="0" i="0">
                <a:solidFill>
                  <a:schemeClr val="bg1">
                    <a:lumMod val="50000"/>
                  </a:schemeClr>
                </a:solidFill>
                <a:effectLst/>
                <a:latin typeface="Arial" panose="020B0604020202020204" pitchFamily="34" charset="0"/>
              </a:rPr>
              <a:t>[</a:t>
            </a:r>
            <a:r>
              <a:rPr lang="en-US" altLang="zh-CN" sz="1400" b="0" i="0">
                <a:solidFill>
                  <a:schemeClr val="bg1">
                    <a:lumMod val="50000"/>
                  </a:schemeClr>
                </a:solidFill>
                <a:effectLst/>
                <a:latin typeface="Arial" panose="020B0604020202020204" pitchFamily="34" charset="0"/>
              </a:rPr>
              <a:t>3</a:t>
            </a:r>
            <a:r>
              <a:rPr lang="en-US" sz="1400" b="0" i="0">
                <a:solidFill>
                  <a:schemeClr val="bg1">
                    <a:lumMod val="50000"/>
                  </a:schemeClr>
                </a:solidFill>
                <a:effectLst/>
                <a:latin typeface="Arial" panose="020B0604020202020204" pitchFamily="34" charset="0"/>
              </a:rPr>
              <a:t>] Jia, Lianchen, et al. "Towards User-level QoE: Large-scale Practice in Personalized Optimization of Adaptive Video Streaming." SIGCOMM 2025.</a:t>
            </a:r>
          </a:p>
        </p:txBody>
      </p:sp>
    </p:spTree>
    <p:extLst>
      <p:ext uri="{BB962C8B-B14F-4D97-AF65-F5344CB8AC3E}">
        <p14:creationId xmlns:p14="http://schemas.microsoft.com/office/powerpoint/2010/main" val="293854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EE195-A7CA-999A-CC23-52D730854C88}"/>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DBCD9661-986B-1381-5420-E9845B539F02}"/>
              </a:ext>
            </a:extLst>
          </p:cNvPr>
          <p:cNvSpPr>
            <a:spLocks noGrp="1"/>
          </p:cNvSpPr>
          <p:nvPr>
            <p:ph type="title"/>
          </p:nvPr>
        </p:nvSpPr>
        <p:spPr>
          <a:xfrm>
            <a:off x="442912" y="243569"/>
            <a:ext cx="12121621" cy="617518"/>
          </a:xfrm>
        </p:spPr>
        <p:txBody>
          <a:bodyPr>
            <a:normAutofit/>
          </a:bodyPr>
          <a:lstStyle/>
          <a:p>
            <a:pPr lvl="0">
              <a:defRPr/>
            </a:pPr>
            <a:r>
              <a:rPr lang="en-US" altLang="zh-CN" sz="2800" kern="0">
                <a:sym typeface="Arial" panose="020B0604020202020204" pitchFamily="34" charset="0"/>
              </a:rPr>
              <a:t>Gap #2: From physical time to positional encoding (PE)</a:t>
            </a:r>
            <a:endParaRPr lang="en-US" altLang="zh-CN" sz="2800" b="1" kern="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标题 1">
            <a:extLst>
              <a:ext uri="{FF2B5EF4-FFF2-40B4-BE49-F238E27FC236}">
                <a16:creationId xmlns:a16="http://schemas.microsoft.com/office/drawing/2014/main" id="{208EFB67-00E1-10FA-9FD2-F851425F30C0}"/>
              </a:ext>
            </a:extLst>
          </p:cNvPr>
          <p:cNvSpPr txBox="1">
            <a:spLocks/>
          </p:cNvSpPr>
          <p:nvPr/>
        </p:nvSpPr>
        <p:spPr>
          <a:xfrm>
            <a:off x="513253" y="3999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endParaRPr lang="zh-CN" altLang="en-US" sz="3600" dirty="0">
              <a:solidFill>
                <a:srgbClr val="9A0001"/>
              </a:solidFill>
              <a:latin typeface="微软雅黑" panose="020B0503020204020204" pitchFamily="34" charset="-122"/>
              <a:cs typeface="Arial" panose="020B0604020202020204" pitchFamily="34" charset="0"/>
            </a:endParaRPr>
          </a:p>
        </p:txBody>
      </p:sp>
      <p:sp>
        <p:nvSpPr>
          <p:cNvPr id="3" name="文本框 2">
            <a:extLst>
              <a:ext uri="{FF2B5EF4-FFF2-40B4-BE49-F238E27FC236}">
                <a16:creationId xmlns:a16="http://schemas.microsoft.com/office/drawing/2014/main" id="{D4174076-C134-4D16-DD4D-A2B55428F2C4}"/>
              </a:ext>
            </a:extLst>
          </p:cNvPr>
          <p:cNvSpPr txBox="1"/>
          <p:nvPr/>
        </p:nvSpPr>
        <p:spPr>
          <a:xfrm>
            <a:off x="3200489" y="1077992"/>
            <a:ext cx="9056851" cy="461665"/>
          </a:xfrm>
          <a:prstGeom prst="rect">
            <a:avLst/>
          </a:prstGeom>
          <a:noFill/>
        </p:spPr>
        <p:txBody>
          <a:bodyPr wrap="square" rtlCol="0">
            <a:spAutoFit/>
          </a:bodyPr>
          <a:lstStyle/>
          <a:p>
            <a:r>
              <a:rPr kumimoji="1" lang="en-US" altLang="zh-CN" sz="2400">
                <a:solidFill>
                  <a:schemeClr val="accent1"/>
                </a:solidFill>
              </a:rPr>
              <a:t>Adds delay to ensure users experience a smoothly-paced video</a:t>
            </a:r>
          </a:p>
        </p:txBody>
      </p:sp>
      <p:sp>
        <p:nvSpPr>
          <p:cNvPr id="6" name="文本框 5">
            <a:extLst>
              <a:ext uri="{FF2B5EF4-FFF2-40B4-BE49-F238E27FC236}">
                <a16:creationId xmlns:a16="http://schemas.microsoft.com/office/drawing/2014/main" id="{7AFEACF9-4282-F779-1FE2-1A90457DAEA9}"/>
              </a:ext>
            </a:extLst>
          </p:cNvPr>
          <p:cNvSpPr txBox="1"/>
          <p:nvPr/>
        </p:nvSpPr>
        <p:spPr>
          <a:xfrm>
            <a:off x="8536540" y="5280562"/>
            <a:ext cx="3810657" cy="830997"/>
          </a:xfrm>
          <a:prstGeom prst="rect">
            <a:avLst/>
          </a:prstGeom>
          <a:noFill/>
        </p:spPr>
        <p:txBody>
          <a:bodyPr wrap="square" rtlCol="0">
            <a:spAutoFit/>
          </a:bodyPr>
          <a:lstStyle/>
          <a:p>
            <a:r>
              <a:rPr kumimoji="1" lang="en-US" altLang="zh-CN" sz="2400">
                <a:solidFill>
                  <a:srgbClr val="498F0B"/>
                </a:solidFill>
              </a:rPr>
              <a:t>PE is only associated with the frame's</a:t>
            </a:r>
            <a:r>
              <a:rPr kumimoji="1" lang="en-US" altLang="zh-CN" sz="2400" b="1">
                <a:solidFill>
                  <a:srgbClr val="498F0B"/>
                </a:solidFill>
              </a:rPr>
              <a:t> capture time</a:t>
            </a:r>
            <a:r>
              <a:rPr kumimoji="1" lang="en-US" altLang="zh-CN" sz="2400">
                <a:solidFill>
                  <a:srgbClr val="498F0B"/>
                </a:solidFill>
              </a:rPr>
              <a:t>. </a:t>
            </a:r>
          </a:p>
        </p:txBody>
      </p:sp>
      <p:sp>
        <p:nvSpPr>
          <p:cNvPr id="18" name="矩形: 圆角 17">
            <a:extLst>
              <a:ext uri="{FF2B5EF4-FFF2-40B4-BE49-F238E27FC236}">
                <a16:creationId xmlns:a16="http://schemas.microsoft.com/office/drawing/2014/main" id="{DC7298AD-29C0-5473-59C3-FF93CDB9B8DF}"/>
              </a:ext>
            </a:extLst>
          </p:cNvPr>
          <p:cNvSpPr/>
          <p:nvPr/>
        </p:nvSpPr>
        <p:spPr>
          <a:xfrm>
            <a:off x="4811273" y="1923982"/>
            <a:ext cx="2792622" cy="834867"/>
          </a:xfrm>
          <a:prstGeom prst="roundRect">
            <a:avLst/>
          </a:prstGeom>
          <a:solidFill>
            <a:schemeClr val="accent1">
              <a:lumMod val="20000"/>
              <a:lumOff val="80000"/>
              <a:alpha val="42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2000">
                <a:solidFill>
                  <a:schemeClr val="tx1"/>
                </a:solidFill>
              </a:rPr>
              <a:t>Jitter Buffer</a:t>
            </a:r>
          </a:p>
          <a:p>
            <a:pPr algn="ctr"/>
            <a:r>
              <a:rPr kumimoji="1" lang="en-US" altLang="zh-CN" sz="2000">
                <a:solidFill>
                  <a:schemeClr val="tx1"/>
                </a:solidFill>
              </a:rPr>
              <a:t>e.g., 100 ms</a:t>
            </a:r>
            <a:endParaRPr kumimoji="1" lang="en-US" sz="2000">
              <a:solidFill>
                <a:schemeClr val="tx1"/>
              </a:solidFill>
            </a:endParaRPr>
          </a:p>
        </p:txBody>
      </p:sp>
      <p:grpSp>
        <p:nvGrpSpPr>
          <p:cNvPr id="22" name="组合 21">
            <a:extLst>
              <a:ext uri="{FF2B5EF4-FFF2-40B4-BE49-F238E27FC236}">
                <a16:creationId xmlns:a16="http://schemas.microsoft.com/office/drawing/2014/main" id="{A294E4AB-3173-F3D4-BB34-D16134530407}"/>
              </a:ext>
            </a:extLst>
          </p:cNvPr>
          <p:cNvGrpSpPr/>
          <p:nvPr/>
        </p:nvGrpSpPr>
        <p:grpSpPr>
          <a:xfrm>
            <a:off x="7865799" y="1782316"/>
            <a:ext cx="5249727" cy="2050116"/>
            <a:chOff x="7865799" y="1782316"/>
            <a:chExt cx="5249727" cy="2050116"/>
          </a:xfrm>
        </p:grpSpPr>
        <p:grpSp>
          <p:nvGrpSpPr>
            <p:cNvPr id="21" name="组合 20">
              <a:extLst>
                <a:ext uri="{FF2B5EF4-FFF2-40B4-BE49-F238E27FC236}">
                  <a16:creationId xmlns:a16="http://schemas.microsoft.com/office/drawing/2014/main" id="{1D7D00B0-4DD4-049B-F599-0A6DAE5072E1}"/>
                </a:ext>
              </a:extLst>
            </p:cNvPr>
            <p:cNvGrpSpPr/>
            <p:nvPr/>
          </p:nvGrpSpPr>
          <p:grpSpPr>
            <a:xfrm>
              <a:off x="8202380" y="1782316"/>
              <a:ext cx="3227799" cy="1652922"/>
              <a:chOff x="8202380" y="1782316"/>
              <a:chExt cx="3227799" cy="1652922"/>
            </a:xfrm>
          </p:grpSpPr>
          <p:grpSp>
            <p:nvGrpSpPr>
              <p:cNvPr id="13" name="组合 12">
                <a:extLst>
                  <a:ext uri="{FF2B5EF4-FFF2-40B4-BE49-F238E27FC236}">
                    <a16:creationId xmlns:a16="http://schemas.microsoft.com/office/drawing/2014/main" id="{63754A23-6CC2-7F9F-4F72-525A2EB6B5D9}"/>
                  </a:ext>
                </a:extLst>
              </p:cNvPr>
              <p:cNvGrpSpPr/>
              <p:nvPr/>
            </p:nvGrpSpPr>
            <p:grpSpPr>
              <a:xfrm>
                <a:off x="8202380" y="1782316"/>
                <a:ext cx="3227799" cy="1034908"/>
                <a:chOff x="5057790" y="5169784"/>
                <a:chExt cx="2694489" cy="863916"/>
              </a:xfrm>
            </p:grpSpPr>
            <p:sp>
              <p:nvSpPr>
                <p:cNvPr id="14" name="平行四边形 13">
                  <a:extLst>
                    <a:ext uri="{FF2B5EF4-FFF2-40B4-BE49-F238E27FC236}">
                      <a16:creationId xmlns:a16="http://schemas.microsoft.com/office/drawing/2014/main" id="{6A972CCB-67CD-B958-389A-B4264B6546CD}"/>
                    </a:ext>
                  </a:extLst>
                </p:cNvPr>
                <p:cNvSpPr/>
                <p:nvPr/>
              </p:nvSpPr>
              <p:spPr>
                <a:xfrm rot="1434462" flipH="1">
                  <a:off x="5057790" y="5169784"/>
                  <a:ext cx="734103" cy="810959"/>
                </a:xfrm>
                <a:prstGeom prst="parallelogram">
                  <a:avLst>
                    <a:gd name="adj" fmla="val 45581"/>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5" name="平行四边形 14">
                  <a:extLst>
                    <a:ext uri="{FF2B5EF4-FFF2-40B4-BE49-F238E27FC236}">
                      <a16:creationId xmlns:a16="http://schemas.microsoft.com/office/drawing/2014/main" id="{2F2B531F-64D5-78F0-FCF2-FF734747D130}"/>
                    </a:ext>
                  </a:extLst>
                </p:cNvPr>
                <p:cNvSpPr/>
                <p:nvPr/>
              </p:nvSpPr>
              <p:spPr>
                <a:xfrm rot="1434462" flipH="1">
                  <a:off x="5736649" y="5213216"/>
                  <a:ext cx="734103" cy="810959"/>
                </a:xfrm>
                <a:prstGeom prst="parallelogram">
                  <a:avLst>
                    <a:gd name="adj" fmla="val 45581"/>
                  </a:avLst>
                </a:prstGeom>
                <a:blipFill dpi="0" rotWithShape="1">
                  <a:blip r:embed="rId3"/>
                  <a:srcRect/>
                  <a:stretch>
                    <a:fillRect l="-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6" name="平行四边形 15">
                  <a:extLst>
                    <a:ext uri="{FF2B5EF4-FFF2-40B4-BE49-F238E27FC236}">
                      <a16:creationId xmlns:a16="http://schemas.microsoft.com/office/drawing/2014/main" id="{AB7B9DEB-EF56-4B64-9818-7FD8D5068BA6}"/>
                    </a:ext>
                  </a:extLst>
                </p:cNvPr>
                <p:cNvSpPr/>
                <p:nvPr/>
              </p:nvSpPr>
              <p:spPr>
                <a:xfrm rot="1434462" flipH="1">
                  <a:off x="6382993" y="5222741"/>
                  <a:ext cx="734103" cy="810959"/>
                </a:xfrm>
                <a:prstGeom prst="parallelogram">
                  <a:avLst>
                    <a:gd name="adj" fmla="val 45581"/>
                  </a:avLst>
                </a:prstGeom>
                <a:blipFill dpi="0" rotWithShape="1">
                  <a:blip r:embed="rId3"/>
                  <a:srcRect/>
                  <a:stretch>
                    <a:fillRect l="-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7" name="平行四边形 16">
                  <a:extLst>
                    <a:ext uri="{FF2B5EF4-FFF2-40B4-BE49-F238E27FC236}">
                      <a16:creationId xmlns:a16="http://schemas.microsoft.com/office/drawing/2014/main" id="{D33F2AB6-A072-113A-6F3B-243ABF3B56CB}"/>
                    </a:ext>
                  </a:extLst>
                </p:cNvPr>
                <p:cNvSpPr/>
                <p:nvPr/>
              </p:nvSpPr>
              <p:spPr>
                <a:xfrm rot="1434462" flipH="1">
                  <a:off x="7018176" y="5213217"/>
                  <a:ext cx="734103" cy="810959"/>
                </a:xfrm>
                <a:prstGeom prst="parallelogram">
                  <a:avLst>
                    <a:gd name="adj" fmla="val 45581"/>
                  </a:avLst>
                </a:prstGeom>
                <a:blipFill dpi="0" rotWithShape="1">
                  <a:blip r:embed="rId3"/>
                  <a:srcRect/>
                  <a:stretch>
                    <a:fillRect l="-1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grpSp>
          <p:cxnSp>
            <p:nvCxnSpPr>
              <p:cNvPr id="46" name="直接箭头连接符 45">
                <a:extLst>
                  <a:ext uri="{FF2B5EF4-FFF2-40B4-BE49-F238E27FC236}">
                    <a16:creationId xmlns:a16="http://schemas.microsoft.com/office/drawing/2014/main" id="{85F990D9-262A-60F9-F41A-E606F5A4EBE4}"/>
                  </a:ext>
                </a:extLst>
              </p:cNvPr>
              <p:cNvCxnSpPr>
                <a:cxnSpLocks/>
              </p:cNvCxnSpPr>
              <p:nvPr/>
            </p:nvCxnSpPr>
            <p:spPr>
              <a:xfrm>
                <a:off x="8621298" y="2784189"/>
                <a:ext cx="0" cy="64065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a:extLst>
                  <a:ext uri="{FF2B5EF4-FFF2-40B4-BE49-F238E27FC236}">
                    <a16:creationId xmlns:a16="http://schemas.microsoft.com/office/drawing/2014/main" id="{0825988E-32A6-AC9E-CD5A-EE3B1696097C}"/>
                  </a:ext>
                </a:extLst>
              </p:cNvPr>
              <p:cNvCxnSpPr>
                <a:cxnSpLocks/>
              </p:cNvCxnSpPr>
              <p:nvPr/>
            </p:nvCxnSpPr>
            <p:spPr>
              <a:xfrm>
                <a:off x="9427560" y="2794580"/>
                <a:ext cx="0" cy="64065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a:extLst>
                  <a:ext uri="{FF2B5EF4-FFF2-40B4-BE49-F238E27FC236}">
                    <a16:creationId xmlns:a16="http://schemas.microsoft.com/office/drawing/2014/main" id="{64C2BA48-093D-F372-3A59-6830DB8C3F62}"/>
                  </a:ext>
                </a:extLst>
              </p:cNvPr>
              <p:cNvCxnSpPr>
                <a:cxnSpLocks/>
              </p:cNvCxnSpPr>
              <p:nvPr/>
            </p:nvCxnSpPr>
            <p:spPr>
              <a:xfrm flipH="1">
                <a:off x="10198403" y="2841372"/>
                <a:ext cx="0" cy="576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2979A474-61E3-AA30-BB6A-BACE78ED599B}"/>
                  </a:ext>
                </a:extLst>
              </p:cNvPr>
              <p:cNvCxnSpPr>
                <a:cxnSpLocks/>
              </p:cNvCxnSpPr>
              <p:nvPr/>
            </p:nvCxnSpPr>
            <p:spPr>
              <a:xfrm flipH="1">
                <a:off x="10959305" y="2841372"/>
                <a:ext cx="0" cy="576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1" name="文本框 50">
              <a:extLst>
                <a:ext uri="{FF2B5EF4-FFF2-40B4-BE49-F238E27FC236}">
                  <a16:creationId xmlns:a16="http://schemas.microsoft.com/office/drawing/2014/main" id="{EC00E428-1300-2891-DB61-30EBCFB8C5E6}"/>
                </a:ext>
              </a:extLst>
            </p:cNvPr>
            <p:cNvSpPr txBox="1"/>
            <p:nvPr/>
          </p:nvSpPr>
          <p:spPr>
            <a:xfrm>
              <a:off x="7865799" y="3421966"/>
              <a:ext cx="2427765" cy="400110"/>
            </a:xfrm>
            <a:prstGeom prst="rect">
              <a:avLst/>
            </a:prstGeom>
            <a:noFill/>
          </p:spPr>
          <p:txBody>
            <a:bodyPr wrap="square" rtlCol="0">
              <a:spAutoFit/>
            </a:bodyPr>
            <a:lstStyle/>
            <a:p>
              <a:r>
                <a:rPr kumimoji="1" lang="en-US" altLang="zh-CN" sz="2000">
                  <a:solidFill>
                    <a:srgbClr val="C00000"/>
                  </a:solidFill>
                </a:rPr>
                <a:t>t+100 ms</a:t>
              </a:r>
            </a:p>
          </p:txBody>
        </p:sp>
        <p:sp>
          <p:nvSpPr>
            <p:cNvPr id="52" name="文本框 51">
              <a:extLst>
                <a:ext uri="{FF2B5EF4-FFF2-40B4-BE49-F238E27FC236}">
                  <a16:creationId xmlns:a16="http://schemas.microsoft.com/office/drawing/2014/main" id="{78AA1BE0-9567-D4F8-7FD0-31D6C44DEBA5}"/>
                </a:ext>
              </a:extLst>
            </p:cNvPr>
            <p:cNvSpPr txBox="1"/>
            <p:nvPr/>
          </p:nvSpPr>
          <p:spPr>
            <a:xfrm>
              <a:off x="9063624" y="3424847"/>
              <a:ext cx="2427765" cy="400110"/>
            </a:xfrm>
            <a:prstGeom prst="rect">
              <a:avLst/>
            </a:prstGeom>
            <a:noFill/>
          </p:spPr>
          <p:txBody>
            <a:bodyPr wrap="square" rtlCol="0">
              <a:spAutoFit/>
            </a:bodyPr>
            <a:lstStyle/>
            <a:p>
              <a:r>
                <a:rPr kumimoji="1" lang="en-US" altLang="zh-CN" sz="2000">
                  <a:solidFill>
                    <a:srgbClr val="C00000"/>
                  </a:solidFill>
                </a:rPr>
                <a:t>t+133</a:t>
              </a:r>
            </a:p>
          </p:txBody>
        </p:sp>
        <p:sp>
          <p:nvSpPr>
            <p:cNvPr id="53" name="文本框 52">
              <a:extLst>
                <a:ext uri="{FF2B5EF4-FFF2-40B4-BE49-F238E27FC236}">
                  <a16:creationId xmlns:a16="http://schemas.microsoft.com/office/drawing/2014/main" id="{6A52426B-ECB2-2199-E16A-9474747089AC}"/>
                </a:ext>
              </a:extLst>
            </p:cNvPr>
            <p:cNvSpPr txBox="1"/>
            <p:nvPr/>
          </p:nvSpPr>
          <p:spPr>
            <a:xfrm>
              <a:off x="9873326" y="3432322"/>
              <a:ext cx="2427765" cy="400110"/>
            </a:xfrm>
            <a:prstGeom prst="rect">
              <a:avLst/>
            </a:prstGeom>
            <a:noFill/>
          </p:spPr>
          <p:txBody>
            <a:bodyPr wrap="square" rtlCol="0">
              <a:spAutoFit/>
            </a:bodyPr>
            <a:lstStyle/>
            <a:p>
              <a:r>
                <a:rPr kumimoji="1" lang="en-US" altLang="zh-CN" sz="2000">
                  <a:solidFill>
                    <a:srgbClr val="C00000"/>
                  </a:solidFill>
                </a:rPr>
                <a:t>t+166</a:t>
              </a:r>
            </a:p>
          </p:txBody>
        </p:sp>
        <p:sp>
          <p:nvSpPr>
            <p:cNvPr id="62" name="文本框 61">
              <a:extLst>
                <a:ext uri="{FF2B5EF4-FFF2-40B4-BE49-F238E27FC236}">
                  <a16:creationId xmlns:a16="http://schemas.microsoft.com/office/drawing/2014/main" id="{30862FBD-B07F-068B-2CAD-8669CA5F4F9C}"/>
                </a:ext>
              </a:extLst>
            </p:cNvPr>
            <p:cNvSpPr txBox="1"/>
            <p:nvPr/>
          </p:nvSpPr>
          <p:spPr>
            <a:xfrm>
              <a:off x="10687761" y="3417372"/>
              <a:ext cx="2427765" cy="400110"/>
            </a:xfrm>
            <a:prstGeom prst="rect">
              <a:avLst/>
            </a:prstGeom>
            <a:noFill/>
          </p:spPr>
          <p:txBody>
            <a:bodyPr wrap="square" rtlCol="0">
              <a:spAutoFit/>
            </a:bodyPr>
            <a:lstStyle/>
            <a:p>
              <a:r>
                <a:rPr kumimoji="1" lang="en-US" altLang="zh-CN" sz="2000">
                  <a:solidFill>
                    <a:srgbClr val="C00000"/>
                  </a:solidFill>
                </a:rPr>
                <a:t>t+199</a:t>
              </a:r>
            </a:p>
          </p:txBody>
        </p:sp>
      </p:grpSp>
      <p:grpSp>
        <p:nvGrpSpPr>
          <p:cNvPr id="32" name="组合 31">
            <a:extLst>
              <a:ext uri="{FF2B5EF4-FFF2-40B4-BE49-F238E27FC236}">
                <a16:creationId xmlns:a16="http://schemas.microsoft.com/office/drawing/2014/main" id="{005193B1-84E9-9054-4353-6C12D2778AFB}"/>
              </a:ext>
            </a:extLst>
          </p:cNvPr>
          <p:cNvGrpSpPr/>
          <p:nvPr/>
        </p:nvGrpSpPr>
        <p:grpSpPr>
          <a:xfrm>
            <a:off x="7806562" y="3408374"/>
            <a:ext cx="4551224" cy="400110"/>
            <a:chOff x="7806562" y="3408374"/>
            <a:chExt cx="4551224" cy="400110"/>
          </a:xfrm>
        </p:grpSpPr>
        <p:cxnSp>
          <p:nvCxnSpPr>
            <p:cNvPr id="47" name="直接连接符 46">
              <a:extLst>
                <a:ext uri="{FF2B5EF4-FFF2-40B4-BE49-F238E27FC236}">
                  <a16:creationId xmlns:a16="http://schemas.microsoft.com/office/drawing/2014/main" id="{2A19D45B-D176-8DC5-D77D-B0956794DFB7}"/>
                </a:ext>
              </a:extLst>
            </p:cNvPr>
            <p:cNvCxnSpPr>
              <a:cxnSpLocks/>
            </p:cNvCxnSpPr>
            <p:nvPr/>
          </p:nvCxnSpPr>
          <p:spPr>
            <a:xfrm>
              <a:off x="7806562" y="3435238"/>
              <a:ext cx="4125896"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文本框 63">
              <a:extLst>
                <a:ext uri="{FF2B5EF4-FFF2-40B4-BE49-F238E27FC236}">
                  <a16:creationId xmlns:a16="http://schemas.microsoft.com/office/drawing/2014/main" id="{C1972508-C8F1-7FCD-80AC-31383139D235}"/>
                </a:ext>
              </a:extLst>
            </p:cNvPr>
            <p:cNvSpPr txBox="1"/>
            <p:nvPr/>
          </p:nvSpPr>
          <p:spPr>
            <a:xfrm>
              <a:off x="11539102" y="3408374"/>
              <a:ext cx="818684" cy="400110"/>
            </a:xfrm>
            <a:prstGeom prst="rect">
              <a:avLst/>
            </a:prstGeom>
            <a:noFill/>
          </p:spPr>
          <p:txBody>
            <a:bodyPr wrap="square" rtlCol="0">
              <a:spAutoFit/>
            </a:bodyPr>
            <a:lstStyle/>
            <a:p>
              <a:r>
                <a:rPr kumimoji="1" lang="en-US" altLang="zh-CN" sz="2000"/>
                <a:t>time</a:t>
              </a:r>
            </a:p>
          </p:txBody>
        </p:sp>
      </p:grpSp>
      <p:cxnSp>
        <p:nvCxnSpPr>
          <p:cNvPr id="20" name="直接连接符 19">
            <a:extLst>
              <a:ext uri="{FF2B5EF4-FFF2-40B4-BE49-F238E27FC236}">
                <a16:creationId xmlns:a16="http://schemas.microsoft.com/office/drawing/2014/main" id="{5455EB48-93B0-FB98-5370-01F54BDBBF54}"/>
              </a:ext>
            </a:extLst>
          </p:cNvPr>
          <p:cNvCxnSpPr>
            <a:cxnSpLocks/>
          </p:cNvCxnSpPr>
          <p:nvPr/>
        </p:nvCxnSpPr>
        <p:spPr>
          <a:xfrm>
            <a:off x="145461" y="4550165"/>
            <a:ext cx="4125896"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DD72CF9B-9401-A768-CEDB-086FC047EBDA}"/>
              </a:ext>
            </a:extLst>
          </p:cNvPr>
          <p:cNvSpPr txBox="1"/>
          <p:nvPr/>
        </p:nvSpPr>
        <p:spPr>
          <a:xfrm>
            <a:off x="3866083" y="4557640"/>
            <a:ext cx="681734" cy="400110"/>
          </a:xfrm>
          <a:prstGeom prst="rect">
            <a:avLst/>
          </a:prstGeom>
          <a:noFill/>
        </p:spPr>
        <p:txBody>
          <a:bodyPr wrap="square" rtlCol="0">
            <a:spAutoFit/>
          </a:bodyPr>
          <a:lstStyle/>
          <a:p>
            <a:r>
              <a:rPr kumimoji="1" lang="en-US" altLang="zh-CN" sz="2000"/>
              <a:t>time</a:t>
            </a:r>
          </a:p>
        </p:txBody>
      </p:sp>
      <p:grpSp>
        <p:nvGrpSpPr>
          <p:cNvPr id="23" name="组合 22">
            <a:extLst>
              <a:ext uri="{FF2B5EF4-FFF2-40B4-BE49-F238E27FC236}">
                <a16:creationId xmlns:a16="http://schemas.microsoft.com/office/drawing/2014/main" id="{CABDBAD2-3495-D922-FA86-451BAF617E1F}"/>
              </a:ext>
            </a:extLst>
          </p:cNvPr>
          <p:cNvGrpSpPr/>
          <p:nvPr/>
        </p:nvGrpSpPr>
        <p:grpSpPr>
          <a:xfrm>
            <a:off x="361085" y="2894798"/>
            <a:ext cx="3806514" cy="2054300"/>
            <a:chOff x="361085" y="2894798"/>
            <a:chExt cx="3806514" cy="2054300"/>
          </a:xfrm>
        </p:grpSpPr>
        <p:sp>
          <p:nvSpPr>
            <p:cNvPr id="8" name="平行四边形 7">
              <a:extLst>
                <a:ext uri="{FF2B5EF4-FFF2-40B4-BE49-F238E27FC236}">
                  <a16:creationId xmlns:a16="http://schemas.microsoft.com/office/drawing/2014/main" id="{B9EFB6DB-6AED-0365-E4C8-2B8175883330}"/>
                </a:ext>
              </a:extLst>
            </p:cNvPr>
            <p:cNvSpPr/>
            <p:nvPr/>
          </p:nvSpPr>
          <p:spPr>
            <a:xfrm rot="1434462" flipH="1">
              <a:off x="361085" y="2894798"/>
              <a:ext cx="879401" cy="971473"/>
            </a:xfrm>
            <a:prstGeom prst="parallelogram">
              <a:avLst>
                <a:gd name="adj" fmla="val 45581"/>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9" name="平行四边形 8">
              <a:extLst>
                <a:ext uri="{FF2B5EF4-FFF2-40B4-BE49-F238E27FC236}">
                  <a16:creationId xmlns:a16="http://schemas.microsoft.com/office/drawing/2014/main" id="{78E4A853-5F0A-C700-EBDD-F1011C508073}"/>
                </a:ext>
              </a:extLst>
            </p:cNvPr>
            <p:cNvSpPr/>
            <p:nvPr/>
          </p:nvSpPr>
          <p:spPr>
            <a:xfrm rot="1434462" flipH="1">
              <a:off x="1538720" y="2946827"/>
              <a:ext cx="879401" cy="971473"/>
            </a:xfrm>
            <a:prstGeom prst="parallelogram">
              <a:avLst>
                <a:gd name="adj" fmla="val 45581"/>
              </a:avLst>
            </a:prstGeom>
            <a:blipFill dpi="0" rotWithShape="1">
              <a:blip r:embed="rId3"/>
              <a:srcRect/>
              <a:stretch>
                <a:fillRect l="-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1" name="平行四边形 10">
              <a:extLst>
                <a:ext uri="{FF2B5EF4-FFF2-40B4-BE49-F238E27FC236}">
                  <a16:creationId xmlns:a16="http://schemas.microsoft.com/office/drawing/2014/main" id="{0618FAE6-1F43-1188-EDDF-27C6B820539B}"/>
                </a:ext>
              </a:extLst>
            </p:cNvPr>
            <p:cNvSpPr/>
            <p:nvPr/>
          </p:nvSpPr>
          <p:spPr>
            <a:xfrm rot="1434462" flipH="1">
              <a:off x="3288198" y="2957219"/>
              <a:ext cx="879401" cy="971473"/>
            </a:xfrm>
            <a:prstGeom prst="parallelogram">
              <a:avLst>
                <a:gd name="adj" fmla="val 45581"/>
              </a:avLst>
            </a:prstGeom>
            <a:blipFill dpi="0" rotWithShape="1">
              <a:blip r:embed="rId3"/>
              <a:srcRect/>
              <a:stretch>
                <a:fillRect l="-1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0" name="平行四边形 9">
              <a:extLst>
                <a:ext uri="{FF2B5EF4-FFF2-40B4-BE49-F238E27FC236}">
                  <a16:creationId xmlns:a16="http://schemas.microsoft.com/office/drawing/2014/main" id="{293FF20D-DA2A-BEAB-0FEF-27C1B7C64346}"/>
                </a:ext>
              </a:extLst>
            </p:cNvPr>
            <p:cNvSpPr/>
            <p:nvPr/>
          </p:nvSpPr>
          <p:spPr>
            <a:xfrm rot="1434462" flipH="1">
              <a:off x="2010661" y="2968624"/>
              <a:ext cx="879401" cy="971473"/>
            </a:xfrm>
            <a:prstGeom prst="parallelogram">
              <a:avLst>
                <a:gd name="adj" fmla="val 45581"/>
              </a:avLst>
            </a:prstGeom>
            <a:blipFill dpi="0" rotWithShape="1">
              <a:blip r:embed="rId3"/>
              <a:srcRect/>
              <a:stretch>
                <a:fillRect l="-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cxnSp>
          <p:nvCxnSpPr>
            <p:cNvPr id="19" name="直接箭头连接符 18">
              <a:extLst>
                <a:ext uri="{FF2B5EF4-FFF2-40B4-BE49-F238E27FC236}">
                  <a16:creationId xmlns:a16="http://schemas.microsoft.com/office/drawing/2014/main" id="{879E36B8-AA20-8F40-A2E1-D6246530DE6C}"/>
                </a:ext>
              </a:extLst>
            </p:cNvPr>
            <p:cNvCxnSpPr>
              <a:cxnSpLocks/>
            </p:cNvCxnSpPr>
            <p:nvPr/>
          </p:nvCxnSpPr>
          <p:spPr>
            <a:xfrm>
              <a:off x="790929" y="3909507"/>
              <a:ext cx="0" cy="64065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7B6D8C2E-D50C-A906-DD3F-2015BF416FF7}"/>
                </a:ext>
              </a:extLst>
            </p:cNvPr>
            <p:cNvCxnSpPr>
              <a:cxnSpLocks/>
            </p:cNvCxnSpPr>
            <p:nvPr/>
          </p:nvCxnSpPr>
          <p:spPr>
            <a:xfrm>
              <a:off x="1963919" y="3909507"/>
              <a:ext cx="0" cy="64065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CDC85652-94BD-9C58-5C53-4FB32DA83892}"/>
                </a:ext>
              </a:extLst>
            </p:cNvPr>
            <p:cNvCxnSpPr>
              <a:cxnSpLocks/>
            </p:cNvCxnSpPr>
            <p:nvPr/>
          </p:nvCxnSpPr>
          <p:spPr>
            <a:xfrm flipH="1">
              <a:off x="2437206" y="3969251"/>
              <a:ext cx="0" cy="576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BB20EC62-03E0-8D13-6C76-1BF9E10B3151}"/>
                </a:ext>
              </a:extLst>
            </p:cNvPr>
            <p:cNvCxnSpPr>
              <a:cxnSpLocks/>
            </p:cNvCxnSpPr>
            <p:nvPr/>
          </p:nvCxnSpPr>
          <p:spPr>
            <a:xfrm flipH="1">
              <a:off x="3703985" y="3956299"/>
              <a:ext cx="0" cy="576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DECFA462-4BE2-C1D5-FD5F-0A334929BB5E}"/>
                </a:ext>
              </a:extLst>
            </p:cNvPr>
            <p:cNvSpPr txBox="1"/>
            <p:nvPr/>
          </p:nvSpPr>
          <p:spPr>
            <a:xfrm>
              <a:off x="632057" y="4541167"/>
              <a:ext cx="764012" cy="400110"/>
            </a:xfrm>
            <a:prstGeom prst="rect">
              <a:avLst/>
            </a:prstGeom>
            <a:noFill/>
          </p:spPr>
          <p:txBody>
            <a:bodyPr wrap="square" rtlCol="0">
              <a:spAutoFit/>
            </a:bodyPr>
            <a:lstStyle/>
            <a:p>
              <a:r>
                <a:rPr kumimoji="1" lang="en-US" altLang="zh-CN" sz="2000"/>
                <a:t>t ms</a:t>
              </a:r>
            </a:p>
          </p:txBody>
        </p:sp>
        <p:sp>
          <p:nvSpPr>
            <p:cNvPr id="44" name="文本框 43">
              <a:extLst>
                <a:ext uri="{FF2B5EF4-FFF2-40B4-BE49-F238E27FC236}">
                  <a16:creationId xmlns:a16="http://schemas.microsoft.com/office/drawing/2014/main" id="{DE651D01-FA0D-1AF0-3A1C-5B40593AF96A}"/>
                </a:ext>
              </a:extLst>
            </p:cNvPr>
            <p:cNvSpPr txBox="1"/>
            <p:nvPr/>
          </p:nvSpPr>
          <p:spPr>
            <a:xfrm>
              <a:off x="1580817" y="4548988"/>
              <a:ext cx="726967" cy="400110"/>
            </a:xfrm>
            <a:prstGeom prst="rect">
              <a:avLst/>
            </a:prstGeom>
            <a:noFill/>
          </p:spPr>
          <p:txBody>
            <a:bodyPr wrap="square" rtlCol="0">
              <a:spAutoFit/>
            </a:bodyPr>
            <a:lstStyle/>
            <a:p>
              <a:r>
                <a:rPr kumimoji="1" lang="en-US" altLang="zh-CN" sz="2000"/>
                <a:t>t+45</a:t>
              </a:r>
            </a:p>
          </p:txBody>
        </p:sp>
        <p:sp>
          <p:nvSpPr>
            <p:cNvPr id="45" name="文本框 44">
              <a:extLst>
                <a:ext uri="{FF2B5EF4-FFF2-40B4-BE49-F238E27FC236}">
                  <a16:creationId xmlns:a16="http://schemas.microsoft.com/office/drawing/2014/main" id="{2354B8CC-A226-9107-766C-E16891283E02}"/>
                </a:ext>
              </a:extLst>
            </p:cNvPr>
            <p:cNvSpPr txBox="1"/>
            <p:nvPr/>
          </p:nvSpPr>
          <p:spPr>
            <a:xfrm>
              <a:off x="2259529" y="4546428"/>
              <a:ext cx="805190" cy="400110"/>
            </a:xfrm>
            <a:prstGeom prst="rect">
              <a:avLst/>
            </a:prstGeom>
            <a:noFill/>
          </p:spPr>
          <p:txBody>
            <a:bodyPr wrap="square" rtlCol="0">
              <a:spAutoFit/>
            </a:bodyPr>
            <a:lstStyle/>
            <a:p>
              <a:r>
                <a:rPr kumimoji="1" lang="en-US" altLang="zh-CN" sz="2000"/>
                <a:t>t+60</a:t>
              </a:r>
            </a:p>
          </p:txBody>
        </p:sp>
        <p:sp>
          <p:nvSpPr>
            <p:cNvPr id="65" name="文本框 64">
              <a:extLst>
                <a:ext uri="{FF2B5EF4-FFF2-40B4-BE49-F238E27FC236}">
                  <a16:creationId xmlns:a16="http://schemas.microsoft.com/office/drawing/2014/main" id="{E70A48F3-9213-C004-01DF-BF6F89130134}"/>
                </a:ext>
              </a:extLst>
            </p:cNvPr>
            <p:cNvSpPr txBox="1"/>
            <p:nvPr/>
          </p:nvSpPr>
          <p:spPr>
            <a:xfrm>
              <a:off x="3123835" y="4541167"/>
              <a:ext cx="910905" cy="400110"/>
            </a:xfrm>
            <a:prstGeom prst="rect">
              <a:avLst/>
            </a:prstGeom>
            <a:noFill/>
          </p:spPr>
          <p:txBody>
            <a:bodyPr wrap="square" rtlCol="0">
              <a:spAutoFit/>
            </a:bodyPr>
            <a:lstStyle/>
            <a:p>
              <a:r>
                <a:rPr kumimoji="1" lang="en-US" altLang="zh-CN" sz="2000"/>
                <a:t>t+110</a:t>
              </a:r>
            </a:p>
          </p:txBody>
        </p:sp>
      </p:grpSp>
      <p:sp>
        <p:nvSpPr>
          <p:cNvPr id="66" name="箭头: 下 65">
            <a:extLst>
              <a:ext uri="{FF2B5EF4-FFF2-40B4-BE49-F238E27FC236}">
                <a16:creationId xmlns:a16="http://schemas.microsoft.com/office/drawing/2014/main" id="{DC6B8B1C-AA52-CDAB-4842-BB788C32AB87}"/>
              </a:ext>
            </a:extLst>
          </p:cNvPr>
          <p:cNvSpPr/>
          <p:nvPr/>
        </p:nvSpPr>
        <p:spPr>
          <a:xfrm rot="16200000">
            <a:off x="7819312" y="2070619"/>
            <a:ext cx="294091" cy="521737"/>
          </a:xfrm>
          <a:prstGeom prst="downArrow">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67" name="箭头: 下 66">
            <a:extLst>
              <a:ext uri="{FF2B5EF4-FFF2-40B4-BE49-F238E27FC236}">
                <a16:creationId xmlns:a16="http://schemas.microsoft.com/office/drawing/2014/main" id="{B396142F-4227-7E63-1F2F-99C6CD9184B6}"/>
              </a:ext>
            </a:extLst>
          </p:cNvPr>
          <p:cNvSpPr/>
          <p:nvPr/>
        </p:nvSpPr>
        <p:spPr>
          <a:xfrm rot="13824298">
            <a:off x="4323953" y="2748857"/>
            <a:ext cx="294091" cy="521737"/>
          </a:xfrm>
          <a:prstGeom prst="downArrow">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81" name="箭头: 下 80">
            <a:extLst>
              <a:ext uri="{FF2B5EF4-FFF2-40B4-BE49-F238E27FC236}">
                <a16:creationId xmlns:a16="http://schemas.microsoft.com/office/drawing/2014/main" id="{0E0E74DB-CFB1-86A9-B37D-CC6E0ACCAD64}"/>
              </a:ext>
            </a:extLst>
          </p:cNvPr>
          <p:cNvSpPr/>
          <p:nvPr/>
        </p:nvSpPr>
        <p:spPr>
          <a:xfrm rot="18516574">
            <a:off x="4368474" y="3917425"/>
            <a:ext cx="294091" cy="521737"/>
          </a:xfrm>
          <a:prstGeom prst="downArrow">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grpSp>
        <p:nvGrpSpPr>
          <p:cNvPr id="33" name="组合 32">
            <a:extLst>
              <a:ext uri="{FF2B5EF4-FFF2-40B4-BE49-F238E27FC236}">
                <a16:creationId xmlns:a16="http://schemas.microsoft.com/office/drawing/2014/main" id="{CF3D8FBF-36B0-55C0-E2A1-56CFFF52383F}"/>
              </a:ext>
            </a:extLst>
          </p:cNvPr>
          <p:cNvGrpSpPr/>
          <p:nvPr/>
        </p:nvGrpSpPr>
        <p:grpSpPr>
          <a:xfrm>
            <a:off x="4572208" y="6367597"/>
            <a:ext cx="4472108" cy="405787"/>
            <a:chOff x="4572208" y="6367597"/>
            <a:chExt cx="4472108" cy="405787"/>
          </a:xfrm>
        </p:grpSpPr>
        <p:cxnSp>
          <p:nvCxnSpPr>
            <p:cNvPr id="73" name="直接连接符 72">
              <a:extLst>
                <a:ext uri="{FF2B5EF4-FFF2-40B4-BE49-F238E27FC236}">
                  <a16:creationId xmlns:a16="http://schemas.microsoft.com/office/drawing/2014/main" id="{69AE7987-F41E-2AF8-BA5E-C96A28E38AEE}"/>
                </a:ext>
              </a:extLst>
            </p:cNvPr>
            <p:cNvCxnSpPr>
              <a:cxnSpLocks/>
            </p:cNvCxnSpPr>
            <p:nvPr/>
          </p:nvCxnSpPr>
          <p:spPr>
            <a:xfrm>
              <a:off x="4572208" y="6367597"/>
              <a:ext cx="4125896" cy="0"/>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文本框 83">
              <a:extLst>
                <a:ext uri="{FF2B5EF4-FFF2-40B4-BE49-F238E27FC236}">
                  <a16:creationId xmlns:a16="http://schemas.microsoft.com/office/drawing/2014/main" id="{F39D387C-A468-C926-96FB-ED47E4D4DE30}"/>
                </a:ext>
              </a:extLst>
            </p:cNvPr>
            <p:cNvSpPr txBox="1"/>
            <p:nvPr/>
          </p:nvSpPr>
          <p:spPr>
            <a:xfrm>
              <a:off x="8362582" y="6373274"/>
              <a:ext cx="681734" cy="400110"/>
            </a:xfrm>
            <a:prstGeom prst="rect">
              <a:avLst/>
            </a:prstGeom>
            <a:noFill/>
          </p:spPr>
          <p:txBody>
            <a:bodyPr wrap="square" rtlCol="0">
              <a:spAutoFit/>
            </a:bodyPr>
            <a:lstStyle/>
            <a:p>
              <a:r>
                <a:rPr kumimoji="1" lang="en-US" altLang="zh-CN" sz="2000"/>
                <a:t>time</a:t>
              </a:r>
            </a:p>
          </p:txBody>
        </p:sp>
      </p:grpSp>
      <p:grpSp>
        <p:nvGrpSpPr>
          <p:cNvPr id="25" name="组合 24">
            <a:extLst>
              <a:ext uri="{FF2B5EF4-FFF2-40B4-BE49-F238E27FC236}">
                <a16:creationId xmlns:a16="http://schemas.microsoft.com/office/drawing/2014/main" id="{C770829A-71D1-CD6E-377D-1F6643F0CB96}"/>
              </a:ext>
            </a:extLst>
          </p:cNvPr>
          <p:cNvGrpSpPr/>
          <p:nvPr/>
        </p:nvGrpSpPr>
        <p:grpSpPr>
          <a:xfrm>
            <a:off x="4787832" y="4276420"/>
            <a:ext cx="4081262" cy="2486639"/>
            <a:chOff x="4787832" y="4276420"/>
            <a:chExt cx="4081262" cy="2486639"/>
          </a:xfrm>
        </p:grpSpPr>
        <p:sp>
          <p:nvSpPr>
            <p:cNvPr id="78" name="文本框 77">
              <a:extLst>
                <a:ext uri="{FF2B5EF4-FFF2-40B4-BE49-F238E27FC236}">
                  <a16:creationId xmlns:a16="http://schemas.microsoft.com/office/drawing/2014/main" id="{6C26BCF0-057C-4D6D-2BB3-9F029404B05B}"/>
                </a:ext>
              </a:extLst>
            </p:cNvPr>
            <p:cNvSpPr txBox="1"/>
            <p:nvPr/>
          </p:nvSpPr>
          <p:spPr>
            <a:xfrm>
              <a:off x="5837712" y="4300238"/>
              <a:ext cx="921176" cy="369332"/>
            </a:xfrm>
            <a:prstGeom prst="rect">
              <a:avLst/>
            </a:prstGeom>
            <a:noFill/>
          </p:spPr>
          <p:txBody>
            <a:bodyPr wrap="square" rtlCol="0">
              <a:spAutoFit/>
            </a:bodyPr>
            <a:lstStyle/>
            <a:p>
              <a:r>
                <a:rPr kumimoji="1" lang="en-US" altLang="zh-CN">
                  <a:solidFill>
                    <a:srgbClr val="498F0B"/>
                  </a:solidFill>
                </a:rPr>
                <a:t>PE(33)</a:t>
              </a:r>
            </a:p>
          </p:txBody>
        </p:sp>
        <p:sp>
          <p:nvSpPr>
            <p:cNvPr id="82" name="文本框 81">
              <a:extLst>
                <a:ext uri="{FF2B5EF4-FFF2-40B4-BE49-F238E27FC236}">
                  <a16:creationId xmlns:a16="http://schemas.microsoft.com/office/drawing/2014/main" id="{9A741D70-B428-21FB-37BC-8276BFE1BB30}"/>
                </a:ext>
              </a:extLst>
            </p:cNvPr>
            <p:cNvSpPr txBox="1"/>
            <p:nvPr/>
          </p:nvSpPr>
          <p:spPr>
            <a:xfrm>
              <a:off x="6693199" y="4306950"/>
              <a:ext cx="921176" cy="369332"/>
            </a:xfrm>
            <a:prstGeom prst="rect">
              <a:avLst/>
            </a:prstGeom>
            <a:noFill/>
          </p:spPr>
          <p:txBody>
            <a:bodyPr wrap="square" rtlCol="0">
              <a:spAutoFit/>
            </a:bodyPr>
            <a:lstStyle/>
            <a:p>
              <a:r>
                <a:rPr kumimoji="1" lang="en-US" altLang="zh-CN">
                  <a:solidFill>
                    <a:srgbClr val="498F0B"/>
                  </a:solidFill>
                </a:rPr>
                <a:t>PE(66)</a:t>
              </a:r>
            </a:p>
          </p:txBody>
        </p:sp>
        <p:sp>
          <p:nvSpPr>
            <p:cNvPr id="83" name="文本框 82">
              <a:extLst>
                <a:ext uri="{FF2B5EF4-FFF2-40B4-BE49-F238E27FC236}">
                  <a16:creationId xmlns:a16="http://schemas.microsoft.com/office/drawing/2014/main" id="{38C48237-EBA1-E770-65B1-E0B84E418520}"/>
                </a:ext>
              </a:extLst>
            </p:cNvPr>
            <p:cNvSpPr txBox="1"/>
            <p:nvPr/>
          </p:nvSpPr>
          <p:spPr>
            <a:xfrm>
              <a:off x="7763347" y="4309634"/>
              <a:ext cx="1105747" cy="369332"/>
            </a:xfrm>
            <a:prstGeom prst="rect">
              <a:avLst/>
            </a:prstGeom>
            <a:noFill/>
          </p:spPr>
          <p:txBody>
            <a:bodyPr wrap="square" rtlCol="0">
              <a:spAutoFit/>
            </a:bodyPr>
            <a:lstStyle/>
            <a:p>
              <a:r>
                <a:rPr kumimoji="1" lang="en-US" altLang="zh-CN">
                  <a:solidFill>
                    <a:srgbClr val="498F0B"/>
                  </a:solidFill>
                </a:rPr>
                <a:t>PE(99)</a:t>
              </a:r>
            </a:p>
          </p:txBody>
        </p:sp>
        <p:grpSp>
          <p:nvGrpSpPr>
            <p:cNvPr id="24" name="组合 23">
              <a:extLst>
                <a:ext uri="{FF2B5EF4-FFF2-40B4-BE49-F238E27FC236}">
                  <a16:creationId xmlns:a16="http://schemas.microsoft.com/office/drawing/2014/main" id="{1588186A-8E60-526B-13D3-04ED6129AC2B}"/>
                </a:ext>
              </a:extLst>
            </p:cNvPr>
            <p:cNvGrpSpPr/>
            <p:nvPr/>
          </p:nvGrpSpPr>
          <p:grpSpPr>
            <a:xfrm>
              <a:off x="4787832" y="4276420"/>
              <a:ext cx="3965640" cy="2486639"/>
              <a:chOff x="4787832" y="4276420"/>
              <a:chExt cx="3965640" cy="2486639"/>
            </a:xfrm>
          </p:grpSpPr>
          <p:sp>
            <p:nvSpPr>
              <p:cNvPr id="68" name="平行四边形 67">
                <a:extLst>
                  <a:ext uri="{FF2B5EF4-FFF2-40B4-BE49-F238E27FC236}">
                    <a16:creationId xmlns:a16="http://schemas.microsoft.com/office/drawing/2014/main" id="{2A21F6A6-DE41-8511-CD01-FCECB7DDCA02}"/>
                  </a:ext>
                </a:extLst>
              </p:cNvPr>
              <p:cNvSpPr/>
              <p:nvPr/>
            </p:nvSpPr>
            <p:spPr>
              <a:xfrm rot="1434462" flipH="1">
                <a:off x="4787832" y="4712230"/>
                <a:ext cx="879401" cy="971473"/>
              </a:xfrm>
              <a:prstGeom prst="parallelogram">
                <a:avLst>
                  <a:gd name="adj" fmla="val 45581"/>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69" name="平行四边形 68">
                <a:extLst>
                  <a:ext uri="{FF2B5EF4-FFF2-40B4-BE49-F238E27FC236}">
                    <a16:creationId xmlns:a16="http://schemas.microsoft.com/office/drawing/2014/main" id="{77A5521D-D412-C3FE-2346-3222E7086B98}"/>
                  </a:ext>
                </a:extLst>
              </p:cNvPr>
              <p:cNvSpPr/>
              <p:nvPr/>
            </p:nvSpPr>
            <p:spPr>
              <a:xfrm rot="1434462" flipH="1">
                <a:off x="5965467" y="4764259"/>
                <a:ext cx="879401" cy="971473"/>
              </a:xfrm>
              <a:prstGeom prst="parallelogram">
                <a:avLst>
                  <a:gd name="adj" fmla="val 45581"/>
                </a:avLst>
              </a:prstGeom>
              <a:blipFill dpi="0" rotWithShape="1">
                <a:blip r:embed="rId3"/>
                <a:srcRect/>
                <a:stretch>
                  <a:fillRect l="-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70" name="平行四边形 69">
                <a:extLst>
                  <a:ext uri="{FF2B5EF4-FFF2-40B4-BE49-F238E27FC236}">
                    <a16:creationId xmlns:a16="http://schemas.microsoft.com/office/drawing/2014/main" id="{A0CFCC18-A4D1-08AE-6FF5-33F8494CA6C3}"/>
                  </a:ext>
                </a:extLst>
              </p:cNvPr>
              <p:cNvSpPr/>
              <p:nvPr/>
            </p:nvSpPr>
            <p:spPr>
              <a:xfrm rot="1434462" flipH="1">
                <a:off x="7714945" y="4774651"/>
                <a:ext cx="879401" cy="971473"/>
              </a:xfrm>
              <a:prstGeom prst="parallelogram">
                <a:avLst>
                  <a:gd name="adj" fmla="val 45581"/>
                </a:avLst>
              </a:prstGeom>
              <a:blipFill dpi="0" rotWithShape="1">
                <a:blip r:embed="rId3"/>
                <a:srcRect/>
                <a:stretch>
                  <a:fillRect l="-1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71" name="平行四边形 70">
                <a:extLst>
                  <a:ext uri="{FF2B5EF4-FFF2-40B4-BE49-F238E27FC236}">
                    <a16:creationId xmlns:a16="http://schemas.microsoft.com/office/drawing/2014/main" id="{14B8D3F1-CC58-0953-EFC7-2ACA74FF06E2}"/>
                  </a:ext>
                </a:extLst>
              </p:cNvPr>
              <p:cNvSpPr/>
              <p:nvPr/>
            </p:nvSpPr>
            <p:spPr>
              <a:xfrm rot="1434462" flipH="1">
                <a:off x="6437408" y="4786056"/>
                <a:ext cx="879401" cy="971473"/>
              </a:xfrm>
              <a:prstGeom prst="parallelogram">
                <a:avLst>
                  <a:gd name="adj" fmla="val 45581"/>
                </a:avLst>
              </a:prstGeom>
              <a:blipFill dpi="0" rotWithShape="1">
                <a:blip r:embed="rId3"/>
                <a:srcRect/>
                <a:stretch>
                  <a:fillRect l="-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cxnSp>
            <p:nvCxnSpPr>
              <p:cNvPr id="72" name="直接箭头连接符 71">
                <a:extLst>
                  <a:ext uri="{FF2B5EF4-FFF2-40B4-BE49-F238E27FC236}">
                    <a16:creationId xmlns:a16="http://schemas.microsoft.com/office/drawing/2014/main" id="{3B7104D3-3767-CFEC-3031-6952A4EF325E}"/>
                  </a:ext>
                </a:extLst>
              </p:cNvPr>
              <p:cNvCxnSpPr>
                <a:cxnSpLocks/>
              </p:cNvCxnSpPr>
              <p:nvPr/>
            </p:nvCxnSpPr>
            <p:spPr>
              <a:xfrm>
                <a:off x="5217676" y="5726939"/>
                <a:ext cx="0" cy="64065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接箭头连接符 73">
                <a:extLst>
                  <a:ext uri="{FF2B5EF4-FFF2-40B4-BE49-F238E27FC236}">
                    <a16:creationId xmlns:a16="http://schemas.microsoft.com/office/drawing/2014/main" id="{EA21146C-039C-7178-2CB8-CACD7480A7CF}"/>
                  </a:ext>
                </a:extLst>
              </p:cNvPr>
              <p:cNvCxnSpPr>
                <a:cxnSpLocks/>
              </p:cNvCxnSpPr>
              <p:nvPr/>
            </p:nvCxnSpPr>
            <p:spPr>
              <a:xfrm>
                <a:off x="6390666" y="5726939"/>
                <a:ext cx="0" cy="64065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接箭头连接符 74">
                <a:extLst>
                  <a:ext uri="{FF2B5EF4-FFF2-40B4-BE49-F238E27FC236}">
                    <a16:creationId xmlns:a16="http://schemas.microsoft.com/office/drawing/2014/main" id="{C7BAA3FE-684A-FAB1-1EAF-D434701EFE32}"/>
                  </a:ext>
                </a:extLst>
              </p:cNvPr>
              <p:cNvCxnSpPr>
                <a:cxnSpLocks/>
              </p:cNvCxnSpPr>
              <p:nvPr/>
            </p:nvCxnSpPr>
            <p:spPr>
              <a:xfrm flipH="1">
                <a:off x="6863953" y="5786683"/>
                <a:ext cx="0" cy="576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接箭头连接符 75">
                <a:extLst>
                  <a:ext uri="{FF2B5EF4-FFF2-40B4-BE49-F238E27FC236}">
                    <a16:creationId xmlns:a16="http://schemas.microsoft.com/office/drawing/2014/main" id="{E6038241-1C39-D47F-4DD6-A5116CBED55A}"/>
                  </a:ext>
                </a:extLst>
              </p:cNvPr>
              <p:cNvCxnSpPr>
                <a:cxnSpLocks/>
              </p:cNvCxnSpPr>
              <p:nvPr/>
            </p:nvCxnSpPr>
            <p:spPr>
              <a:xfrm flipH="1">
                <a:off x="8130732" y="5773731"/>
                <a:ext cx="0" cy="576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文本框 76">
                <a:extLst>
                  <a:ext uri="{FF2B5EF4-FFF2-40B4-BE49-F238E27FC236}">
                    <a16:creationId xmlns:a16="http://schemas.microsoft.com/office/drawing/2014/main" id="{5A1727E8-1DB7-4A5D-1283-3B08EAFD9039}"/>
                  </a:ext>
                </a:extLst>
              </p:cNvPr>
              <p:cNvSpPr txBox="1"/>
              <p:nvPr/>
            </p:nvSpPr>
            <p:spPr>
              <a:xfrm>
                <a:off x="4890227" y="4276420"/>
                <a:ext cx="718196" cy="369332"/>
              </a:xfrm>
              <a:prstGeom prst="rect">
                <a:avLst/>
              </a:prstGeom>
              <a:noFill/>
            </p:spPr>
            <p:txBody>
              <a:bodyPr wrap="square" rtlCol="0">
                <a:spAutoFit/>
              </a:bodyPr>
              <a:lstStyle/>
              <a:p>
                <a:r>
                  <a:rPr kumimoji="1" lang="en-US" altLang="zh-CN">
                    <a:solidFill>
                      <a:srgbClr val="498F0B"/>
                    </a:solidFill>
                  </a:rPr>
                  <a:t>PE(0)</a:t>
                </a:r>
              </a:p>
            </p:txBody>
          </p:sp>
          <p:sp>
            <p:nvSpPr>
              <p:cNvPr id="85" name="文本框 84">
                <a:extLst>
                  <a:ext uri="{FF2B5EF4-FFF2-40B4-BE49-F238E27FC236}">
                    <a16:creationId xmlns:a16="http://schemas.microsoft.com/office/drawing/2014/main" id="{EC2CC6EA-17D2-4767-1BE0-B75602283E00}"/>
                  </a:ext>
                </a:extLst>
              </p:cNvPr>
              <p:cNvSpPr txBox="1"/>
              <p:nvPr/>
            </p:nvSpPr>
            <p:spPr>
              <a:xfrm>
                <a:off x="4811125" y="6356801"/>
                <a:ext cx="985746" cy="400110"/>
              </a:xfrm>
              <a:prstGeom prst="rect">
                <a:avLst/>
              </a:prstGeom>
              <a:noFill/>
            </p:spPr>
            <p:txBody>
              <a:bodyPr wrap="square" rtlCol="0">
                <a:spAutoFit/>
              </a:bodyPr>
              <a:lstStyle/>
              <a:p>
                <a:r>
                  <a:rPr kumimoji="1" lang="en-US" altLang="zh-CN" sz="2000"/>
                  <a:t>t+0 ms</a:t>
                </a:r>
              </a:p>
            </p:txBody>
          </p:sp>
          <p:sp>
            <p:nvSpPr>
              <p:cNvPr id="86" name="文本框 85">
                <a:extLst>
                  <a:ext uri="{FF2B5EF4-FFF2-40B4-BE49-F238E27FC236}">
                    <a16:creationId xmlns:a16="http://schemas.microsoft.com/office/drawing/2014/main" id="{6A63510A-9EC4-5E2B-20BC-E234DEEC0337}"/>
                  </a:ext>
                </a:extLst>
              </p:cNvPr>
              <p:cNvSpPr txBox="1"/>
              <p:nvPr/>
            </p:nvSpPr>
            <p:spPr>
              <a:xfrm>
                <a:off x="5925410" y="6362949"/>
                <a:ext cx="1197653" cy="400110"/>
              </a:xfrm>
              <a:prstGeom prst="rect">
                <a:avLst/>
              </a:prstGeom>
              <a:noFill/>
            </p:spPr>
            <p:txBody>
              <a:bodyPr wrap="square" rtlCol="0">
                <a:spAutoFit/>
              </a:bodyPr>
              <a:lstStyle/>
              <a:p>
                <a:r>
                  <a:rPr kumimoji="1" lang="en-US" altLang="zh-CN" sz="2000"/>
                  <a:t>t+45</a:t>
                </a:r>
              </a:p>
            </p:txBody>
          </p:sp>
          <p:sp>
            <p:nvSpPr>
              <p:cNvPr id="87" name="文本框 86">
                <a:extLst>
                  <a:ext uri="{FF2B5EF4-FFF2-40B4-BE49-F238E27FC236}">
                    <a16:creationId xmlns:a16="http://schemas.microsoft.com/office/drawing/2014/main" id="{46212C3C-42CB-832F-8CCB-18891D8B214B}"/>
                  </a:ext>
                </a:extLst>
              </p:cNvPr>
              <p:cNvSpPr txBox="1"/>
              <p:nvPr/>
            </p:nvSpPr>
            <p:spPr>
              <a:xfrm>
                <a:off x="6649101" y="6361481"/>
                <a:ext cx="906718" cy="400110"/>
              </a:xfrm>
              <a:prstGeom prst="rect">
                <a:avLst/>
              </a:prstGeom>
              <a:noFill/>
            </p:spPr>
            <p:txBody>
              <a:bodyPr wrap="square" rtlCol="0">
                <a:spAutoFit/>
              </a:bodyPr>
              <a:lstStyle/>
              <a:p>
                <a:r>
                  <a:rPr kumimoji="1" lang="en-US" altLang="zh-CN" sz="2000"/>
                  <a:t>t+60</a:t>
                </a:r>
              </a:p>
            </p:txBody>
          </p:sp>
          <p:sp>
            <p:nvSpPr>
              <p:cNvPr id="88" name="文本框 87">
                <a:extLst>
                  <a:ext uri="{FF2B5EF4-FFF2-40B4-BE49-F238E27FC236}">
                    <a16:creationId xmlns:a16="http://schemas.microsoft.com/office/drawing/2014/main" id="{F5D74414-AF8C-5B61-7079-62EE866F95FB}"/>
                  </a:ext>
                </a:extLst>
              </p:cNvPr>
              <p:cNvSpPr txBox="1"/>
              <p:nvPr/>
            </p:nvSpPr>
            <p:spPr>
              <a:xfrm>
                <a:off x="7555820" y="6361992"/>
                <a:ext cx="1197652" cy="400110"/>
              </a:xfrm>
              <a:prstGeom prst="rect">
                <a:avLst/>
              </a:prstGeom>
              <a:noFill/>
            </p:spPr>
            <p:txBody>
              <a:bodyPr wrap="square" rtlCol="0">
                <a:spAutoFit/>
              </a:bodyPr>
              <a:lstStyle/>
              <a:p>
                <a:r>
                  <a:rPr kumimoji="1" lang="en-US" altLang="zh-CN" sz="2000"/>
                  <a:t>t+110</a:t>
                </a:r>
              </a:p>
            </p:txBody>
          </p:sp>
        </p:grpSp>
      </p:grpSp>
      <p:sp>
        <p:nvSpPr>
          <p:cNvPr id="90" name="文本框 89">
            <a:extLst>
              <a:ext uri="{FF2B5EF4-FFF2-40B4-BE49-F238E27FC236}">
                <a16:creationId xmlns:a16="http://schemas.microsoft.com/office/drawing/2014/main" id="{68DDF2D8-2D04-B47A-EF8C-CA05B5EB3FE4}"/>
              </a:ext>
            </a:extLst>
          </p:cNvPr>
          <p:cNvSpPr txBox="1"/>
          <p:nvPr/>
        </p:nvSpPr>
        <p:spPr>
          <a:xfrm>
            <a:off x="121608" y="2005917"/>
            <a:ext cx="6253766" cy="461665"/>
          </a:xfrm>
          <a:prstGeom prst="rect">
            <a:avLst/>
          </a:prstGeom>
          <a:noFill/>
        </p:spPr>
        <p:txBody>
          <a:bodyPr wrap="square" rtlCol="0">
            <a:spAutoFit/>
          </a:bodyPr>
          <a:lstStyle/>
          <a:p>
            <a:r>
              <a:rPr lang="en-US" sz="2400"/>
              <a:t>Frame arrivals are non-uniform </a:t>
            </a:r>
            <a:endParaRPr kumimoji="1" lang="en-US" altLang="zh-CN" sz="2400"/>
          </a:p>
        </p:txBody>
      </p:sp>
      <p:grpSp>
        <p:nvGrpSpPr>
          <p:cNvPr id="27" name="组合 26">
            <a:extLst>
              <a:ext uri="{FF2B5EF4-FFF2-40B4-BE49-F238E27FC236}">
                <a16:creationId xmlns:a16="http://schemas.microsoft.com/office/drawing/2014/main" id="{22739864-C98A-23C5-4AE4-35346341D904}"/>
              </a:ext>
            </a:extLst>
          </p:cNvPr>
          <p:cNvGrpSpPr/>
          <p:nvPr/>
        </p:nvGrpSpPr>
        <p:grpSpPr>
          <a:xfrm>
            <a:off x="8778486" y="4202457"/>
            <a:ext cx="984592" cy="659684"/>
            <a:chOff x="8778486" y="4202457"/>
            <a:chExt cx="984592" cy="659684"/>
          </a:xfrm>
        </p:grpSpPr>
        <p:pic>
          <p:nvPicPr>
            <p:cNvPr id="4" name="图片 3">
              <a:extLst>
                <a:ext uri="{FF2B5EF4-FFF2-40B4-BE49-F238E27FC236}">
                  <a16:creationId xmlns:a16="http://schemas.microsoft.com/office/drawing/2014/main" id="{40CBDD30-BD85-1B0C-97B3-3721DEFD7829}"/>
                </a:ext>
              </a:extLst>
            </p:cNvPr>
            <p:cNvPicPr>
              <a:picLocks noChangeAspect="1"/>
            </p:cNvPicPr>
            <p:nvPr/>
          </p:nvPicPr>
          <p:blipFill>
            <a:blip r:embed="rId4"/>
            <a:stretch>
              <a:fillRect/>
            </a:stretch>
          </p:blipFill>
          <p:spPr>
            <a:xfrm>
              <a:off x="9103392" y="4202457"/>
              <a:ext cx="659686" cy="659684"/>
            </a:xfrm>
            <a:prstGeom prst="rect">
              <a:avLst/>
            </a:prstGeom>
          </p:spPr>
        </p:pic>
        <p:sp>
          <p:nvSpPr>
            <p:cNvPr id="91" name="右大括号 90">
              <a:extLst>
                <a:ext uri="{FF2B5EF4-FFF2-40B4-BE49-F238E27FC236}">
                  <a16:creationId xmlns:a16="http://schemas.microsoft.com/office/drawing/2014/main" id="{78B8704F-1945-6F73-4B49-337F6535344E}"/>
                </a:ext>
              </a:extLst>
            </p:cNvPr>
            <p:cNvSpPr/>
            <p:nvPr/>
          </p:nvSpPr>
          <p:spPr>
            <a:xfrm>
              <a:off x="8778486" y="4276420"/>
              <a:ext cx="264594" cy="555377"/>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组合 25">
            <a:extLst>
              <a:ext uri="{FF2B5EF4-FFF2-40B4-BE49-F238E27FC236}">
                <a16:creationId xmlns:a16="http://schemas.microsoft.com/office/drawing/2014/main" id="{52D172D6-A31C-7954-3091-5BDEED751120}"/>
              </a:ext>
            </a:extLst>
          </p:cNvPr>
          <p:cNvGrpSpPr/>
          <p:nvPr/>
        </p:nvGrpSpPr>
        <p:grpSpPr>
          <a:xfrm>
            <a:off x="6867508" y="3212215"/>
            <a:ext cx="861407" cy="610839"/>
            <a:chOff x="6867508" y="3212215"/>
            <a:chExt cx="861407" cy="610839"/>
          </a:xfrm>
        </p:grpSpPr>
        <p:pic>
          <p:nvPicPr>
            <p:cNvPr id="2" name="图片 1" descr="图标&#10;&#10;描述已自动生成">
              <a:extLst>
                <a:ext uri="{FF2B5EF4-FFF2-40B4-BE49-F238E27FC236}">
                  <a16:creationId xmlns:a16="http://schemas.microsoft.com/office/drawing/2014/main" id="{AD35041E-567C-48DD-2A39-42DE666DE7DD}"/>
                </a:ext>
              </a:extLst>
            </p:cNvPr>
            <p:cNvPicPr>
              <a:picLocks noChangeAspect="1"/>
            </p:cNvPicPr>
            <p:nvPr/>
          </p:nvPicPr>
          <p:blipFill>
            <a:blip r:embed="rId5"/>
            <a:stretch>
              <a:fillRect/>
            </a:stretch>
          </p:blipFill>
          <p:spPr>
            <a:xfrm flipH="1">
              <a:off x="6867508" y="3212215"/>
              <a:ext cx="571496" cy="610839"/>
            </a:xfrm>
            <a:prstGeom prst="rect">
              <a:avLst/>
            </a:prstGeom>
          </p:spPr>
        </p:pic>
        <p:sp>
          <p:nvSpPr>
            <p:cNvPr id="92" name="右大括号 91">
              <a:extLst>
                <a:ext uri="{FF2B5EF4-FFF2-40B4-BE49-F238E27FC236}">
                  <a16:creationId xmlns:a16="http://schemas.microsoft.com/office/drawing/2014/main" id="{6B5EFC16-0D3C-9FD8-EB9C-A7C7E78D0DB4}"/>
                </a:ext>
              </a:extLst>
            </p:cNvPr>
            <p:cNvSpPr/>
            <p:nvPr/>
          </p:nvSpPr>
          <p:spPr>
            <a:xfrm rot="10800000">
              <a:off x="7464321" y="3248835"/>
              <a:ext cx="264594" cy="555377"/>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4" name="文本框 33">
            <a:extLst>
              <a:ext uri="{FF2B5EF4-FFF2-40B4-BE49-F238E27FC236}">
                <a16:creationId xmlns:a16="http://schemas.microsoft.com/office/drawing/2014/main" id="{32B25026-8155-8B2B-2EE6-ED31D8FEF4ED}"/>
              </a:ext>
            </a:extLst>
          </p:cNvPr>
          <p:cNvSpPr txBox="1"/>
          <p:nvPr/>
        </p:nvSpPr>
        <p:spPr>
          <a:xfrm>
            <a:off x="319571" y="5190418"/>
            <a:ext cx="4252636" cy="1200329"/>
          </a:xfrm>
          <a:prstGeom prst="rect">
            <a:avLst/>
          </a:prstGeom>
          <a:noFill/>
        </p:spPr>
        <p:txBody>
          <a:bodyPr wrap="square" rtlCol="0">
            <a:spAutoFit/>
          </a:bodyPr>
          <a:lstStyle/>
          <a:p>
            <a:r>
              <a:rPr kumimoji="1" lang="en-US" altLang="zh-CN" sz="2400">
                <a:solidFill>
                  <a:srgbClr val="498F0B"/>
                </a:solidFill>
              </a:rPr>
              <a:t>MLLM’s perception of time doesn't rely on </a:t>
            </a:r>
            <a:r>
              <a:rPr kumimoji="1" lang="en-US" altLang="zh-CN" sz="2400" b="1">
                <a:solidFill>
                  <a:srgbClr val="498F0B"/>
                </a:solidFill>
              </a:rPr>
              <a:t>physical time</a:t>
            </a:r>
            <a:r>
              <a:rPr kumimoji="1" lang="en-US" altLang="zh-CN" sz="2400">
                <a:solidFill>
                  <a:srgbClr val="498F0B"/>
                </a:solidFill>
              </a:rPr>
              <a:t>, but rather on </a:t>
            </a:r>
            <a:r>
              <a:rPr kumimoji="1" lang="en-US" altLang="zh-CN" sz="2400" b="1">
                <a:solidFill>
                  <a:srgbClr val="498F0B"/>
                </a:solidFill>
              </a:rPr>
              <a:t>PE</a:t>
            </a:r>
            <a:r>
              <a:rPr kumimoji="1" lang="en-US" altLang="zh-CN" sz="2400">
                <a:solidFill>
                  <a:srgbClr val="498F0B"/>
                </a:solidFill>
              </a:rPr>
              <a:t>.</a:t>
            </a:r>
          </a:p>
        </p:txBody>
      </p:sp>
    </p:spTree>
    <p:extLst>
      <p:ext uri="{BB962C8B-B14F-4D97-AF65-F5344CB8AC3E}">
        <p14:creationId xmlns:p14="http://schemas.microsoft.com/office/powerpoint/2010/main" val="315306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ipe(left)">
                                      <p:cBhvr>
                                        <p:cTn id="12" dur="250"/>
                                        <p:tgtEl>
                                          <p:spTgt spid="6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250"/>
                                        <p:tgtEl>
                                          <p:spTgt spid="66"/>
                                        </p:tgtEl>
                                      </p:cBhvr>
                                    </p:animEffect>
                                  </p:childTnLst>
                                </p:cTn>
                              </p:par>
                              <p:par>
                                <p:cTn id="23" presetID="22" presetClass="entr" presetSubtype="8"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1000"/>
                                        <p:tgtEl>
                                          <p:spTgt spid="22"/>
                                        </p:tgtEl>
                                      </p:cBhvr>
                                    </p:animEffect>
                                  </p:childTnLst>
                                </p:cTn>
                              </p:par>
                              <p:par>
                                <p:cTn id="31" presetID="1" presetClass="entr" presetSubtype="0" fill="hold" nodeType="withEffect">
                                  <p:stCondLst>
                                    <p:cond delay="100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wipe(left)">
                                      <p:cBhvr>
                                        <p:cTn id="37" dur="250"/>
                                        <p:tgtEl>
                                          <p:spTgt spid="81"/>
                                        </p:tgtEl>
                                      </p:cBhvr>
                                    </p:animEffect>
                                  </p:childTnLst>
                                </p:cTn>
                              </p:par>
                              <p:par>
                                <p:cTn id="38" presetID="22" presetClass="entr" presetSubtype="8"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1000"/>
                                        <p:tgtEl>
                                          <p:spTgt spid="25"/>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childTnLst>
                                </p:cTn>
                              </p:par>
                              <p:par>
                                <p:cTn id="48" presetID="1" presetClass="entr" presetSubtype="0" fill="hold" nodeType="withEffect">
                                  <p:stCondLst>
                                    <p:cond delay="1000"/>
                                  </p:stCondLst>
                                  <p:childTnLst>
                                    <p:set>
                                      <p:cBhvr>
                                        <p:cTn id="49" dur="1" fill="hold">
                                          <p:stCondLst>
                                            <p:cond delay="0"/>
                                          </p:stCondLst>
                                        </p:cTn>
                                        <p:tgtEl>
                                          <p:spTgt spid="27"/>
                                        </p:tgtEl>
                                        <p:attrNameLst>
                                          <p:attrName>style.visibility</p:attrName>
                                        </p:attrNameLst>
                                      </p:cBhvr>
                                      <p:to>
                                        <p:strVal val="visible"/>
                                      </p:to>
                                    </p:set>
                                  </p:childTnLst>
                                </p:cTn>
                              </p:par>
                              <p:par>
                                <p:cTn id="50" presetID="1" presetClass="entr" presetSubtype="0" fill="hold" grpId="0" nodeType="withEffect">
                                  <p:stCondLst>
                                    <p:cond delay="500"/>
                                  </p:stCondLst>
                                  <p:childTnLst>
                                    <p:set>
                                      <p:cBhvr>
                                        <p:cTn id="5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8" grpId="0" animBg="1"/>
      <p:bldP spid="66" grpId="0" animBg="1"/>
      <p:bldP spid="67" grpId="0" animBg="1"/>
      <p:bldP spid="81" grpId="0" animBg="1"/>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E75CE-E1C4-399C-4629-9CA63BBC2727}"/>
            </a:ext>
          </a:extLst>
        </p:cNvPr>
        <p:cNvGrpSpPr/>
        <p:nvPr/>
      </p:nvGrpSpPr>
      <p:grpSpPr>
        <a:xfrm>
          <a:off x="0" y="0"/>
          <a:ext cx="0" cy="0"/>
          <a:chOff x="0" y="0"/>
          <a:chExt cx="0" cy="0"/>
        </a:xfrm>
      </p:grpSpPr>
      <p:sp>
        <p:nvSpPr>
          <p:cNvPr id="38" name="平行四边形 37">
            <a:extLst>
              <a:ext uri="{FF2B5EF4-FFF2-40B4-BE49-F238E27FC236}">
                <a16:creationId xmlns:a16="http://schemas.microsoft.com/office/drawing/2014/main" id="{552FDF1B-9D9A-88BF-D7FC-8E8A807907DF}"/>
              </a:ext>
            </a:extLst>
          </p:cNvPr>
          <p:cNvSpPr/>
          <p:nvPr/>
        </p:nvSpPr>
        <p:spPr>
          <a:xfrm rot="1434462" flipH="1">
            <a:off x="3661010" y="3852993"/>
            <a:ext cx="879401" cy="971473"/>
          </a:xfrm>
          <a:prstGeom prst="parallelogram">
            <a:avLst>
              <a:gd name="adj" fmla="val 45581"/>
            </a:avLst>
          </a:prstGeom>
          <a:blipFill dpi="0" rotWithShape="1">
            <a:blip r:embed="rId3">
              <a:alphaModFix amt="50000"/>
            </a:blip>
            <a:srcRect/>
            <a:stretch>
              <a:fillRect l="-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36" name="平行四边形 35">
            <a:extLst>
              <a:ext uri="{FF2B5EF4-FFF2-40B4-BE49-F238E27FC236}">
                <a16:creationId xmlns:a16="http://schemas.microsoft.com/office/drawing/2014/main" id="{115BE7A0-F7FF-2268-2AAE-733ABFD40F94}"/>
              </a:ext>
            </a:extLst>
          </p:cNvPr>
          <p:cNvSpPr/>
          <p:nvPr/>
        </p:nvSpPr>
        <p:spPr>
          <a:xfrm rot="1434462" flipH="1">
            <a:off x="1922937" y="3805131"/>
            <a:ext cx="879401" cy="971473"/>
          </a:xfrm>
          <a:prstGeom prst="parallelogram">
            <a:avLst>
              <a:gd name="adj" fmla="val 45581"/>
            </a:avLst>
          </a:pr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5" name="标题 4">
            <a:extLst>
              <a:ext uri="{FF2B5EF4-FFF2-40B4-BE49-F238E27FC236}">
                <a16:creationId xmlns:a16="http://schemas.microsoft.com/office/drawing/2014/main" id="{C0D68E65-B7E0-6E69-C1A4-51FC13B82C55}"/>
              </a:ext>
            </a:extLst>
          </p:cNvPr>
          <p:cNvSpPr>
            <a:spLocks noGrp="1"/>
          </p:cNvSpPr>
          <p:nvPr>
            <p:ph type="title"/>
          </p:nvPr>
        </p:nvSpPr>
        <p:spPr>
          <a:xfrm>
            <a:off x="442913" y="243569"/>
            <a:ext cx="9056851" cy="617518"/>
          </a:xfrm>
        </p:spPr>
        <p:txBody>
          <a:bodyPr>
            <a:normAutofit/>
          </a:bodyPr>
          <a:lstStyle/>
          <a:p>
            <a:pPr lvl="0">
              <a:defRPr/>
            </a:pPr>
            <a:r>
              <a:rPr lang="en-US" altLang="zh-CN" sz="2800" kern="0">
                <a:sym typeface="Arial" panose="020B0604020202020204" pitchFamily="34" charset="0"/>
              </a:rPr>
              <a:t>Gap #3: Viewer throughput changes</a:t>
            </a:r>
            <a:endParaRPr lang="en-US" altLang="zh-CN" sz="2800" b="1" kern="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标题 1">
            <a:extLst>
              <a:ext uri="{FF2B5EF4-FFF2-40B4-BE49-F238E27FC236}">
                <a16:creationId xmlns:a16="http://schemas.microsoft.com/office/drawing/2014/main" id="{AFC2EE1D-C728-C23F-F1AA-F9FB79FB1240}"/>
              </a:ext>
            </a:extLst>
          </p:cNvPr>
          <p:cNvSpPr txBox="1">
            <a:spLocks/>
          </p:cNvSpPr>
          <p:nvPr/>
        </p:nvSpPr>
        <p:spPr>
          <a:xfrm>
            <a:off x="513253" y="3999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endParaRPr lang="zh-CN" altLang="en-US" sz="3600" dirty="0">
              <a:solidFill>
                <a:srgbClr val="9A0001"/>
              </a:solidFill>
              <a:latin typeface="微软雅黑" panose="020B0503020204020204" pitchFamily="34" charset="-122"/>
              <a:cs typeface="Arial" panose="020B0604020202020204" pitchFamily="34" charset="0"/>
            </a:endParaRPr>
          </a:p>
        </p:txBody>
      </p:sp>
      <p:sp>
        <p:nvSpPr>
          <p:cNvPr id="2" name="文本框 1">
            <a:extLst>
              <a:ext uri="{FF2B5EF4-FFF2-40B4-BE49-F238E27FC236}">
                <a16:creationId xmlns:a16="http://schemas.microsoft.com/office/drawing/2014/main" id="{458AAB02-E94A-8ECD-F1B7-2FC76BA827A3}"/>
              </a:ext>
            </a:extLst>
          </p:cNvPr>
          <p:cNvSpPr txBox="1"/>
          <p:nvPr/>
        </p:nvSpPr>
        <p:spPr>
          <a:xfrm>
            <a:off x="672740" y="1231930"/>
            <a:ext cx="9233260" cy="461665"/>
          </a:xfrm>
          <a:prstGeom prst="rect">
            <a:avLst/>
          </a:prstGeom>
          <a:noFill/>
        </p:spPr>
        <p:txBody>
          <a:bodyPr wrap="square" rtlCol="0">
            <a:spAutoFit/>
          </a:bodyPr>
          <a:lstStyle/>
          <a:p>
            <a:pPr marL="342900" indent="-342900">
              <a:buFont typeface="Arial" panose="020B0604020202020204" pitchFamily="34" charset="0"/>
              <a:buChar char="•"/>
            </a:pPr>
            <a:r>
              <a:rPr kumimoji="1" lang="en-US" altLang="zh-CN" sz="2400">
                <a:solidFill>
                  <a:sysClr val="windowText" lastClr="000000"/>
                </a:solidFill>
              </a:rPr>
              <a:t>Human</a:t>
            </a:r>
            <a:r>
              <a:rPr kumimoji="1" lang="zh-CN" altLang="en-US" sz="2400">
                <a:solidFill>
                  <a:sysClr val="windowText" lastClr="000000"/>
                </a:solidFill>
              </a:rPr>
              <a:t>：</a:t>
            </a:r>
            <a:r>
              <a:rPr kumimoji="1" lang="en-US" altLang="zh-CN" sz="2400">
                <a:solidFill>
                  <a:sysClr val="windowText" lastClr="000000"/>
                </a:solidFill>
              </a:rPr>
              <a:t>can watch 8K @ 240 FPS, or even beyond that.</a:t>
            </a:r>
          </a:p>
        </p:txBody>
      </p:sp>
      <p:sp>
        <p:nvSpPr>
          <p:cNvPr id="3" name="文本框 2">
            <a:extLst>
              <a:ext uri="{FF2B5EF4-FFF2-40B4-BE49-F238E27FC236}">
                <a16:creationId xmlns:a16="http://schemas.microsoft.com/office/drawing/2014/main" id="{25297DE0-4CC6-94AC-D30B-41AAF3F7C996}"/>
              </a:ext>
            </a:extLst>
          </p:cNvPr>
          <p:cNvSpPr txBox="1"/>
          <p:nvPr/>
        </p:nvSpPr>
        <p:spPr>
          <a:xfrm>
            <a:off x="672740" y="1856106"/>
            <a:ext cx="7322943" cy="461665"/>
          </a:xfrm>
          <a:prstGeom prst="rect">
            <a:avLst/>
          </a:prstGeom>
          <a:noFill/>
        </p:spPr>
        <p:txBody>
          <a:bodyPr wrap="square" rtlCol="0">
            <a:spAutoFit/>
          </a:bodyPr>
          <a:lstStyle/>
          <a:p>
            <a:pPr marL="342900" indent="-342900">
              <a:buFont typeface="Arial" panose="020B0604020202020204" pitchFamily="34" charset="0"/>
              <a:buChar char="•"/>
            </a:pPr>
            <a:r>
              <a:rPr kumimoji="1" lang="en-US" altLang="zh-CN" sz="2400">
                <a:solidFill>
                  <a:sysClr val="windowText" lastClr="000000"/>
                </a:solidFill>
              </a:rPr>
              <a:t>MLLM</a:t>
            </a:r>
            <a:r>
              <a:rPr kumimoji="1" lang="zh-CN" altLang="en-US" sz="2400">
                <a:solidFill>
                  <a:sysClr val="windowText" lastClr="000000"/>
                </a:solidFill>
              </a:rPr>
              <a:t>：</a:t>
            </a:r>
            <a:r>
              <a:rPr kumimoji="1" lang="en-US" altLang="zh-CN" sz="2400">
                <a:solidFill>
                  <a:sysClr val="windowText" lastClr="000000"/>
                </a:solidFill>
              </a:rPr>
              <a:t>at most</a:t>
            </a:r>
            <a:r>
              <a:rPr kumimoji="1" lang="zh-CN" altLang="en-US" sz="2400">
                <a:solidFill>
                  <a:sysClr val="windowText" lastClr="000000"/>
                </a:solidFill>
              </a:rPr>
              <a:t> </a:t>
            </a:r>
            <a:r>
              <a:rPr kumimoji="1" lang="en-US" altLang="zh-CN" sz="2400">
                <a:solidFill>
                  <a:srgbClr val="C00000"/>
                </a:solidFill>
              </a:rPr>
              <a:t>800x800 @ 2 FPS</a:t>
            </a:r>
          </a:p>
        </p:txBody>
      </p:sp>
      <p:pic>
        <p:nvPicPr>
          <p:cNvPr id="8194" name="Picture 2" descr="pyramid">
            <a:extLst>
              <a:ext uri="{FF2B5EF4-FFF2-40B4-BE49-F238E27FC236}">
                <a16:creationId xmlns:a16="http://schemas.microsoft.com/office/drawing/2014/main" id="{F84C5BE8-1FA5-A3B0-2BEC-4271EB6158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3599" y="2497933"/>
            <a:ext cx="3755019" cy="4119793"/>
          </a:xfrm>
          <a:prstGeom prst="rect">
            <a:avLst/>
          </a:prstGeom>
          <a:noFill/>
          <a:extLst>
            <a:ext uri="{909E8E84-426E-40DD-AFC4-6F175D3DCCD1}">
              <a14:hiddenFill xmlns:a14="http://schemas.microsoft.com/office/drawing/2010/main">
                <a:solidFill>
                  <a:srgbClr val="FFFFFF"/>
                </a:solidFill>
              </a14:hiddenFill>
            </a:ext>
          </a:extLst>
        </p:spPr>
      </p:pic>
      <p:sp>
        <p:nvSpPr>
          <p:cNvPr id="7" name="平行四边形 6">
            <a:extLst>
              <a:ext uri="{FF2B5EF4-FFF2-40B4-BE49-F238E27FC236}">
                <a16:creationId xmlns:a16="http://schemas.microsoft.com/office/drawing/2014/main" id="{175C650C-7A10-1F1D-E844-EC1311E24EC1}"/>
              </a:ext>
            </a:extLst>
          </p:cNvPr>
          <p:cNvSpPr/>
          <p:nvPr/>
        </p:nvSpPr>
        <p:spPr>
          <a:xfrm rot="1434462" flipH="1">
            <a:off x="1780815" y="3815206"/>
            <a:ext cx="879401" cy="971473"/>
          </a:xfrm>
          <a:prstGeom prst="parallelogram">
            <a:avLst>
              <a:gd name="adj" fmla="val 45581"/>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8" name="平行四边形 7">
            <a:extLst>
              <a:ext uri="{FF2B5EF4-FFF2-40B4-BE49-F238E27FC236}">
                <a16:creationId xmlns:a16="http://schemas.microsoft.com/office/drawing/2014/main" id="{0EF44E26-8017-2C2C-EC7D-92EA1DD6E17B}"/>
              </a:ext>
            </a:extLst>
          </p:cNvPr>
          <p:cNvSpPr/>
          <p:nvPr/>
        </p:nvSpPr>
        <p:spPr>
          <a:xfrm rot="1434462" flipH="1">
            <a:off x="2682501" y="3849406"/>
            <a:ext cx="879401" cy="971473"/>
          </a:xfrm>
          <a:prstGeom prst="parallelogram">
            <a:avLst>
              <a:gd name="adj" fmla="val 45581"/>
            </a:avLst>
          </a:prstGeom>
          <a:blipFill dpi="0" rotWithShape="1">
            <a:blip r:embed="rId3">
              <a:alphaModFix amt="50000"/>
            </a:blip>
            <a:srcRect/>
            <a:stretch>
              <a:fillRect l="-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9" name="平行四边形 8">
            <a:extLst>
              <a:ext uri="{FF2B5EF4-FFF2-40B4-BE49-F238E27FC236}">
                <a16:creationId xmlns:a16="http://schemas.microsoft.com/office/drawing/2014/main" id="{8E24C186-5509-69F3-0FA4-E55AE3D68137}"/>
              </a:ext>
            </a:extLst>
          </p:cNvPr>
          <p:cNvSpPr/>
          <p:nvPr/>
        </p:nvSpPr>
        <p:spPr>
          <a:xfrm rot="1434462" flipH="1">
            <a:off x="5193844" y="3885103"/>
            <a:ext cx="879401" cy="971473"/>
          </a:xfrm>
          <a:prstGeom prst="parallelogram">
            <a:avLst>
              <a:gd name="adj" fmla="val 45581"/>
            </a:avLst>
          </a:prstGeom>
          <a:blipFill dpi="0" rotWithShape="1">
            <a:blip r:embed="rId3"/>
            <a:srcRect/>
            <a:stretch>
              <a:fillRect l="-2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0" name="平行四边形 9">
            <a:extLst>
              <a:ext uri="{FF2B5EF4-FFF2-40B4-BE49-F238E27FC236}">
                <a16:creationId xmlns:a16="http://schemas.microsoft.com/office/drawing/2014/main" id="{69452ADF-1763-6F49-FF33-731CC0432509}"/>
              </a:ext>
            </a:extLst>
          </p:cNvPr>
          <p:cNvSpPr/>
          <p:nvPr/>
        </p:nvSpPr>
        <p:spPr>
          <a:xfrm rot="1434462" flipH="1">
            <a:off x="3545579" y="3863825"/>
            <a:ext cx="879401" cy="971473"/>
          </a:xfrm>
          <a:prstGeom prst="parallelogram">
            <a:avLst>
              <a:gd name="adj" fmla="val 45581"/>
            </a:avLst>
          </a:prstGeom>
          <a:blipFill dpi="0" rotWithShape="1">
            <a:blip r:embed="rId3"/>
            <a:srcRect/>
            <a:stretch>
              <a:fillRect l="-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cxnSp>
        <p:nvCxnSpPr>
          <p:cNvPr id="11" name="直接箭头连接符 10">
            <a:extLst>
              <a:ext uri="{FF2B5EF4-FFF2-40B4-BE49-F238E27FC236}">
                <a16:creationId xmlns:a16="http://schemas.microsoft.com/office/drawing/2014/main" id="{BBCF8CC1-CECF-7511-3276-4ADB1478A9E1}"/>
              </a:ext>
            </a:extLst>
          </p:cNvPr>
          <p:cNvCxnSpPr>
            <a:cxnSpLocks/>
          </p:cNvCxnSpPr>
          <p:nvPr/>
        </p:nvCxnSpPr>
        <p:spPr>
          <a:xfrm>
            <a:off x="2210659" y="4829915"/>
            <a:ext cx="0" cy="64065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78316D0F-DC0D-B1F6-1C32-9365B0C7A0B5}"/>
              </a:ext>
            </a:extLst>
          </p:cNvPr>
          <p:cNvCxnSpPr>
            <a:cxnSpLocks/>
          </p:cNvCxnSpPr>
          <p:nvPr/>
        </p:nvCxnSpPr>
        <p:spPr>
          <a:xfrm>
            <a:off x="1565191" y="5470573"/>
            <a:ext cx="4761181" cy="8038"/>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12F2423D-F32D-993A-E919-A9863935E8DB}"/>
              </a:ext>
            </a:extLst>
          </p:cNvPr>
          <p:cNvCxnSpPr>
            <a:cxnSpLocks/>
          </p:cNvCxnSpPr>
          <p:nvPr/>
        </p:nvCxnSpPr>
        <p:spPr>
          <a:xfrm flipH="1">
            <a:off x="3973661" y="4885729"/>
            <a:ext cx="0" cy="576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B90A5610-7E41-BAE2-1C13-8D2DF7C01754}"/>
              </a:ext>
            </a:extLst>
          </p:cNvPr>
          <p:cNvCxnSpPr>
            <a:cxnSpLocks/>
          </p:cNvCxnSpPr>
          <p:nvPr/>
        </p:nvCxnSpPr>
        <p:spPr>
          <a:xfrm flipH="1">
            <a:off x="5609631" y="4884183"/>
            <a:ext cx="0" cy="576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9059602C-6F99-7360-204A-D5D69A343EB6}"/>
              </a:ext>
            </a:extLst>
          </p:cNvPr>
          <p:cNvSpPr txBox="1"/>
          <p:nvPr/>
        </p:nvSpPr>
        <p:spPr>
          <a:xfrm>
            <a:off x="2051787" y="5461575"/>
            <a:ext cx="764012" cy="400110"/>
          </a:xfrm>
          <a:prstGeom prst="rect">
            <a:avLst/>
          </a:prstGeom>
          <a:noFill/>
        </p:spPr>
        <p:txBody>
          <a:bodyPr wrap="square" rtlCol="0">
            <a:spAutoFit/>
          </a:bodyPr>
          <a:lstStyle/>
          <a:p>
            <a:r>
              <a:rPr kumimoji="1" lang="en-US" altLang="zh-CN" sz="2000"/>
              <a:t>0 ms</a:t>
            </a:r>
          </a:p>
        </p:txBody>
      </p:sp>
      <p:sp>
        <p:nvSpPr>
          <p:cNvPr id="19" name="文本框 18">
            <a:extLst>
              <a:ext uri="{FF2B5EF4-FFF2-40B4-BE49-F238E27FC236}">
                <a16:creationId xmlns:a16="http://schemas.microsoft.com/office/drawing/2014/main" id="{5BE1333F-9254-C5A9-C1DA-9D29C114D0FD}"/>
              </a:ext>
            </a:extLst>
          </p:cNvPr>
          <p:cNvSpPr txBox="1"/>
          <p:nvPr/>
        </p:nvSpPr>
        <p:spPr>
          <a:xfrm>
            <a:off x="3427859" y="5478611"/>
            <a:ext cx="1325916" cy="400110"/>
          </a:xfrm>
          <a:prstGeom prst="rect">
            <a:avLst/>
          </a:prstGeom>
          <a:noFill/>
        </p:spPr>
        <p:txBody>
          <a:bodyPr wrap="square" rtlCol="0">
            <a:spAutoFit/>
          </a:bodyPr>
          <a:lstStyle/>
          <a:p>
            <a:r>
              <a:rPr kumimoji="1" lang="en-US" altLang="zh-CN" sz="2000"/>
              <a:t>500 ms</a:t>
            </a:r>
          </a:p>
        </p:txBody>
      </p:sp>
      <p:sp>
        <p:nvSpPr>
          <p:cNvPr id="20" name="文本框 19">
            <a:extLst>
              <a:ext uri="{FF2B5EF4-FFF2-40B4-BE49-F238E27FC236}">
                <a16:creationId xmlns:a16="http://schemas.microsoft.com/office/drawing/2014/main" id="{C32D1A40-C547-00C1-B733-7927C5F171E4}"/>
              </a:ext>
            </a:extLst>
          </p:cNvPr>
          <p:cNvSpPr txBox="1"/>
          <p:nvPr/>
        </p:nvSpPr>
        <p:spPr>
          <a:xfrm>
            <a:off x="4803795" y="5478611"/>
            <a:ext cx="1410444" cy="400110"/>
          </a:xfrm>
          <a:prstGeom prst="rect">
            <a:avLst/>
          </a:prstGeom>
          <a:noFill/>
        </p:spPr>
        <p:txBody>
          <a:bodyPr wrap="square" rtlCol="0">
            <a:spAutoFit/>
          </a:bodyPr>
          <a:lstStyle/>
          <a:p>
            <a:r>
              <a:rPr kumimoji="1" lang="en-US" altLang="zh-CN" sz="2000"/>
              <a:t>1000 ms</a:t>
            </a:r>
          </a:p>
        </p:txBody>
      </p:sp>
      <p:sp>
        <p:nvSpPr>
          <p:cNvPr id="24" name="文本框 23">
            <a:extLst>
              <a:ext uri="{FF2B5EF4-FFF2-40B4-BE49-F238E27FC236}">
                <a16:creationId xmlns:a16="http://schemas.microsoft.com/office/drawing/2014/main" id="{C77DBC2A-A039-4DBC-B4A8-4743B57BCBE6}"/>
              </a:ext>
            </a:extLst>
          </p:cNvPr>
          <p:cNvSpPr txBox="1"/>
          <p:nvPr/>
        </p:nvSpPr>
        <p:spPr>
          <a:xfrm>
            <a:off x="6020994" y="5469678"/>
            <a:ext cx="769376" cy="400110"/>
          </a:xfrm>
          <a:prstGeom prst="rect">
            <a:avLst/>
          </a:prstGeom>
          <a:noFill/>
        </p:spPr>
        <p:txBody>
          <a:bodyPr wrap="square" rtlCol="0">
            <a:spAutoFit/>
          </a:bodyPr>
          <a:lstStyle/>
          <a:p>
            <a:r>
              <a:rPr kumimoji="1" lang="en-US" altLang="zh-CN" sz="2000"/>
              <a:t>time</a:t>
            </a:r>
          </a:p>
        </p:txBody>
      </p:sp>
      <p:sp>
        <p:nvSpPr>
          <p:cNvPr id="25" name="平行四边形 24">
            <a:extLst>
              <a:ext uri="{FF2B5EF4-FFF2-40B4-BE49-F238E27FC236}">
                <a16:creationId xmlns:a16="http://schemas.microsoft.com/office/drawing/2014/main" id="{69703056-AD50-6D72-D620-30372C6A993D}"/>
              </a:ext>
            </a:extLst>
          </p:cNvPr>
          <p:cNvSpPr/>
          <p:nvPr/>
        </p:nvSpPr>
        <p:spPr>
          <a:xfrm rot="1434462" flipH="1">
            <a:off x="4369876" y="3849406"/>
            <a:ext cx="879401" cy="971473"/>
          </a:xfrm>
          <a:prstGeom prst="parallelogram">
            <a:avLst>
              <a:gd name="adj" fmla="val 45581"/>
            </a:avLst>
          </a:prstGeom>
          <a:blipFill dpi="0" rotWithShape="1">
            <a:blip r:embed="rId3">
              <a:alphaModFix amt="50000"/>
            </a:blip>
            <a:srcRect/>
            <a:stretch>
              <a:fillRect l="-1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6" name="文本框 25">
            <a:extLst>
              <a:ext uri="{FF2B5EF4-FFF2-40B4-BE49-F238E27FC236}">
                <a16:creationId xmlns:a16="http://schemas.microsoft.com/office/drawing/2014/main" id="{108DABF9-5DC2-21D6-4567-F82940185A9D}"/>
              </a:ext>
            </a:extLst>
          </p:cNvPr>
          <p:cNvSpPr txBox="1"/>
          <p:nvPr/>
        </p:nvSpPr>
        <p:spPr>
          <a:xfrm>
            <a:off x="2527676" y="4072676"/>
            <a:ext cx="441147" cy="400110"/>
          </a:xfrm>
          <a:prstGeom prst="rect">
            <a:avLst/>
          </a:prstGeom>
          <a:noFill/>
        </p:spPr>
        <p:txBody>
          <a:bodyPr wrap="none" rtlCol="0">
            <a:spAutoFit/>
          </a:bodyPr>
          <a:lstStyle/>
          <a:p>
            <a:pPr algn="ctr"/>
            <a:r>
              <a:rPr lang="en-US" sz="2000" b="1">
                <a:latin typeface="Arial" panose="020B0604020202020204" pitchFamily="34" charset="0"/>
                <a:ea typeface="微软雅黑" panose="020B0503020204020204" pitchFamily="34" charset="-122"/>
                <a:cs typeface="+mn-ea"/>
                <a:sym typeface="Arial" panose="020B0604020202020204" pitchFamily="34" charset="0"/>
              </a:rPr>
              <a:t>…</a:t>
            </a:r>
            <a:endParaRPr lang="en-US" sz="20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文本框 26">
            <a:extLst>
              <a:ext uri="{FF2B5EF4-FFF2-40B4-BE49-F238E27FC236}">
                <a16:creationId xmlns:a16="http://schemas.microsoft.com/office/drawing/2014/main" id="{612875B2-DE42-4755-7937-7BAE7E4DD1A7}"/>
              </a:ext>
            </a:extLst>
          </p:cNvPr>
          <p:cNvSpPr txBox="1"/>
          <p:nvPr/>
        </p:nvSpPr>
        <p:spPr>
          <a:xfrm>
            <a:off x="3295643" y="4069805"/>
            <a:ext cx="441147" cy="400110"/>
          </a:xfrm>
          <a:prstGeom prst="rect">
            <a:avLst/>
          </a:prstGeom>
          <a:noFill/>
        </p:spPr>
        <p:txBody>
          <a:bodyPr wrap="none" rtlCol="0">
            <a:spAutoFit/>
          </a:bodyPr>
          <a:lstStyle/>
          <a:p>
            <a:pPr algn="ctr"/>
            <a:r>
              <a:rPr lang="en-US" sz="2000" b="1">
                <a:latin typeface="Arial" panose="020B0604020202020204" pitchFamily="34" charset="0"/>
                <a:ea typeface="微软雅黑" panose="020B0503020204020204" pitchFamily="34" charset="-122"/>
                <a:cs typeface="+mn-ea"/>
                <a:sym typeface="Arial" panose="020B0604020202020204" pitchFamily="34" charset="0"/>
              </a:rPr>
              <a:t>…</a:t>
            </a:r>
            <a:endParaRPr lang="en-US" sz="20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文本框 27">
            <a:extLst>
              <a:ext uri="{FF2B5EF4-FFF2-40B4-BE49-F238E27FC236}">
                <a16:creationId xmlns:a16="http://schemas.microsoft.com/office/drawing/2014/main" id="{FD9E876E-AB77-9DAC-EA57-4D9652B17ADA}"/>
              </a:ext>
            </a:extLst>
          </p:cNvPr>
          <p:cNvSpPr txBox="1"/>
          <p:nvPr/>
        </p:nvSpPr>
        <p:spPr>
          <a:xfrm>
            <a:off x="4231234" y="4100887"/>
            <a:ext cx="441147" cy="400110"/>
          </a:xfrm>
          <a:prstGeom prst="rect">
            <a:avLst/>
          </a:prstGeom>
          <a:noFill/>
        </p:spPr>
        <p:txBody>
          <a:bodyPr wrap="none" rtlCol="0">
            <a:spAutoFit/>
          </a:bodyPr>
          <a:lstStyle/>
          <a:p>
            <a:pPr algn="ctr"/>
            <a:r>
              <a:rPr lang="en-US" sz="2000" b="1">
                <a:latin typeface="Arial" panose="020B0604020202020204" pitchFamily="34" charset="0"/>
                <a:ea typeface="微软雅黑" panose="020B0503020204020204" pitchFamily="34" charset="-122"/>
                <a:cs typeface="+mn-ea"/>
                <a:sym typeface="Arial" panose="020B0604020202020204" pitchFamily="34" charset="0"/>
              </a:rPr>
              <a:t>…</a:t>
            </a:r>
            <a:endParaRPr lang="en-US" sz="20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文本框 28">
            <a:extLst>
              <a:ext uri="{FF2B5EF4-FFF2-40B4-BE49-F238E27FC236}">
                <a16:creationId xmlns:a16="http://schemas.microsoft.com/office/drawing/2014/main" id="{C8804BB0-E39F-6DB6-9430-C62F38850E5C}"/>
              </a:ext>
            </a:extLst>
          </p:cNvPr>
          <p:cNvSpPr txBox="1"/>
          <p:nvPr/>
        </p:nvSpPr>
        <p:spPr>
          <a:xfrm>
            <a:off x="4957451" y="4100887"/>
            <a:ext cx="441147" cy="400110"/>
          </a:xfrm>
          <a:prstGeom prst="rect">
            <a:avLst/>
          </a:prstGeom>
          <a:noFill/>
        </p:spPr>
        <p:txBody>
          <a:bodyPr wrap="none" rtlCol="0">
            <a:spAutoFit/>
          </a:bodyPr>
          <a:lstStyle/>
          <a:p>
            <a:pPr algn="ctr"/>
            <a:r>
              <a:rPr lang="en-US" sz="2000" b="1">
                <a:latin typeface="Arial" panose="020B0604020202020204" pitchFamily="34" charset="0"/>
                <a:ea typeface="微软雅黑" panose="020B0503020204020204" pitchFamily="34" charset="-122"/>
                <a:cs typeface="+mn-ea"/>
                <a:sym typeface="Arial" panose="020B0604020202020204" pitchFamily="34" charset="0"/>
              </a:rPr>
              <a:t>…</a:t>
            </a:r>
            <a:endParaRPr lang="en-US" sz="20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右大括号 29">
            <a:extLst>
              <a:ext uri="{FF2B5EF4-FFF2-40B4-BE49-F238E27FC236}">
                <a16:creationId xmlns:a16="http://schemas.microsoft.com/office/drawing/2014/main" id="{C385D24A-EEB4-EEF8-4727-8262E3D12DDB}"/>
              </a:ext>
            </a:extLst>
          </p:cNvPr>
          <p:cNvSpPr/>
          <p:nvPr/>
        </p:nvSpPr>
        <p:spPr>
          <a:xfrm rot="16200000">
            <a:off x="2835393" y="2911151"/>
            <a:ext cx="398604" cy="1292270"/>
          </a:xfrm>
          <a:prstGeom prst="righ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右大括号 30">
            <a:extLst>
              <a:ext uri="{FF2B5EF4-FFF2-40B4-BE49-F238E27FC236}">
                <a16:creationId xmlns:a16="http://schemas.microsoft.com/office/drawing/2014/main" id="{3EBF8834-182A-89A6-C3C0-FDDD2260B92D}"/>
              </a:ext>
            </a:extLst>
          </p:cNvPr>
          <p:cNvSpPr/>
          <p:nvPr/>
        </p:nvSpPr>
        <p:spPr>
          <a:xfrm rot="16200000">
            <a:off x="4485419" y="2926649"/>
            <a:ext cx="398604" cy="1308517"/>
          </a:xfrm>
          <a:prstGeom prst="righ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右大括号 31">
            <a:extLst>
              <a:ext uri="{FF2B5EF4-FFF2-40B4-BE49-F238E27FC236}">
                <a16:creationId xmlns:a16="http://schemas.microsoft.com/office/drawing/2014/main" id="{485C8DB8-8775-C472-7B03-0339F7AFE8F3}"/>
              </a:ext>
            </a:extLst>
          </p:cNvPr>
          <p:cNvSpPr/>
          <p:nvPr/>
        </p:nvSpPr>
        <p:spPr>
          <a:xfrm rot="19660461">
            <a:off x="9885218" y="3055878"/>
            <a:ext cx="398604" cy="2429276"/>
          </a:xfrm>
          <a:prstGeom prst="righ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文本框 32">
            <a:extLst>
              <a:ext uri="{FF2B5EF4-FFF2-40B4-BE49-F238E27FC236}">
                <a16:creationId xmlns:a16="http://schemas.microsoft.com/office/drawing/2014/main" id="{53420CA6-270F-39D1-B982-B7630B97AEE6}"/>
              </a:ext>
            </a:extLst>
          </p:cNvPr>
          <p:cNvSpPr txBox="1"/>
          <p:nvPr/>
        </p:nvSpPr>
        <p:spPr>
          <a:xfrm>
            <a:off x="2433793" y="2819606"/>
            <a:ext cx="7322943" cy="461665"/>
          </a:xfrm>
          <a:prstGeom prst="rect">
            <a:avLst/>
          </a:prstGeom>
          <a:noFill/>
        </p:spPr>
        <p:txBody>
          <a:bodyPr wrap="square" rtlCol="0">
            <a:spAutoFit/>
          </a:bodyPr>
          <a:lstStyle/>
          <a:p>
            <a:r>
              <a:rPr kumimoji="1" lang="en-US" altLang="zh-CN" sz="2400">
                <a:solidFill>
                  <a:srgbClr val="C00000"/>
                </a:solidFill>
              </a:rPr>
              <a:t>Frame Rate Redundancy</a:t>
            </a:r>
          </a:p>
        </p:txBody>
      </p:sp>
      <p:sp>
        <p:nvSpPr>
          <p:cNvPr id="35" name="文本框 34">
            <a:extLst>
              <a:ext uri="{FF2B5EF4-FFF2-40B4-BE49-F238E27FC236}">
                <a16:creationId xmlns:a16="http://schemas.microsoft.com/office/drawing/2014/main" id="{7B9C3D5B-2490-3EBC-145E-8D0982EACD91}"/>
              </a:ext>
            </a:extLst>
          </p:cNvPr>
          <p:cNvSpPr txBox="1"/>
          <p:nvPr/>
        </p:nvSpPr>
        <p:spPr>
          <a:xfrm>
            <a:off x="10120476" y="3281271"/>
            <a:ext cx="2424043" cy="830997"/>
          </a:xfrm>
          <a:prstGeom prst="rect">
            <a:avLst/>
          </a:prstGeom>
          <a:noFill/>
        </p:spPr>
        <p:txBody>
          <a:bodyPr wrap="square" rtlCol="0">
            <a:spAutoFit/>
          </a:bodyPr>
          <a:lstStyle/>
          <a:p>
            <a:r>
              <a:rPr kumimoji="1" lang="en-US" altLang="zh-CN" sz="2400">
                <a:solidFill>
                  <a:srgbClr val="C00000"/>
                </a:solidFill>
              </a:rPr>
              <a:t>Resolution Redundancy</a:t>
            </a:r>
          </a:p>
        </p:txBody>
      </p:sp>
      <p:sp>
        <p:nvSpPr>
          <p:cNvPr id="39" name="平行四边形 38">
            <a:extLst>
              <a:ext uri="{FF2B5EF4-FFF2-40B4-BE49-F238E27FC236}">
                <a16:creationId xmlns:a16="http://schemas.microsoft.com/office/drawing/2014/main" id="{F49EAC96-6BB1-97E5-914E-23AD852AA723}"/>
              </a:ext>
            </a:extLst>
          </p:cNvPr>
          <p:cNvSpPr/>
          <p:nvPr/>
        </p:nvSpPr>
        <p:spPr>
          <a:xfrm rot="1434462" flipH="1">
            <a:off x="5099843" y="3921085"/>
            <a:ext cx="879401" cy="971473"/>
          </a:xfrm>
          <a:prstGeom prst="parallelogram">
            <a:avLst>
              <a:gd name="adj" fmla="val 45581"/>
            </a:avLst>
          </a:prstGeom>
          <a:blipFill dpi="0" rotWithShape="1">
            <a:blip r:embed="rId3">
              <a:alphaModFix amt="50000"/>
            </a:blip>
            <a:srcRect/>
            <a:stretch>
              <a:fillRect l="-2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37" name="平行四边形 36">
            <a:extLst>
              <a:ext uri="{FF2B5EF4-FFF2-40B4-BE49-F238E27FC236}">
                <a16:creationId xmlns:a16="http://schemas.microsoft.com/office/drawing/2014/main" id="{5F4690AD-6330-7163-5A20-F75E49BFF5DE}"/>
              </a:ext>
            </a:extLst>
          </p:cNvPr>
          <p:cNvSpPr/>
          <p:nvPr/>
        </p:nvSpPr>
        <p:spPr>
          <a:xfrm rot="1434462" flipH="1">
            <a:off x="3444964" y="3899521"/>
            <a:ext cx="879401" cy="971473"/>
          </a:xfrm>
          <a:prstGeom prst="parallelogram">
            <a:avLst>
              <a:gd name="adj" fmla="val 45581"/>
            </a:avLst>
          </a:prstGeom>
          <a:blipFill dpi="0" rotWithShape="1">
            <a:blip r:embed="rId3">
              <a:alphaModFix amt="50000"/>
            </a:blip>
            <a:srcRect/>
            <a:stretch>
              <a:fillRect l="-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Tree>
    <p:extLst>
      <p:ext uri="{BB962C8B-B14F-4D97-AF65-F5344CB8AC3E}">
        <p14:creationId xmlns:p14="http://schemas.microsoft.com/office/powerpoint/2010/main" val="2141913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52F88A-A4E1-E491-A027-FE10E147C344}"/>
              </a:ext>
            </a:extLst>
          </p:cNvPr>
          <p:cNvSpPr>
            <a:spLocks noGrp="1"/>
          </p:cNvSpPr>
          <p:nvPr>
            <p:ph type="title"/>
          </p:nvPr>
        </p:nvSpPr>
        <p:spPr/>
        <p:txBody>
          <a:bodyPr>
            <a:normAutofit/>
          </a:bodyPr>
          <a:lstStyle/>
          <a:p>
            <a:r>
              <a:rPr lang="en-US" altLang="zh-CN" sz="2800"/>
              <a:t>Call for AI-oriented RTC research</a:t>
            </a:r>
            <a:endParaRPr lang="en-US" sz="2800"/>
          </a:p>
        </p:txBody>
      </p:sp>
      <p:sp>
        <p:nvSpPr>
          <p:cNvPr id="3" name="灯片编号占位符 2">
            <a:extLst>
              <a:ext uri="{FF2B5EF4-FFF2-40B4-BE49-F238E27FC236}">
                <a16:creationId xmlns:a16="http://schemas.microsoft.com/office/drawing/2014/main" id="{2E44E2A7-0B55-30E5-09F0-4D9F6065CFE5}"/>
              </a:ext>
            </a:extLst>
          </p:cNvPr>
          <p:cNvSpPr>
            <a:spLocks noGrp="1"/>
          </p:cNvSpPr>
          <p:nvPr>
            <p:ph type="sldNum" sz="quarter" idx="4"/>
          </p:nvPr>
        </p:nvSpPr>
        <p:spPr/>
        <p:txBody>
          <a:bodyPr/>
          <a:lstStyle/>
          <a:p>
            <a:r>
              <a:rPr lang="en-US" altLang="zh-CN"/>
              <a:t>&lt; </a:t>
            </a:r>
            <a:fld id="{A548B57D-AE10-4CF7-A9DF-59FEFA91B28E}" type="slidenum">
              <a:rPr lang="zh-CN" altLang="en-US" smtClean="0"/>
              <a:t>14</a:t>
            </a:fld>
            <a:r>
              <a:rPr lang="zh-CN" altLang="en-US"/>
              <a:t> </a:t>
            </a:r>
            <a:r>
              <a:rPr lang="en-US" altLang="zh-CN"/>
              <a:t>&gt;</a:t>
            </a:r>
            <a:endParaRPr lang="zh-CN" altLang="en-US" dirty="0"/>
          </a:p>
        </p:txBody>
      </p:sp>
      <p:sp>
        <p:nvSpPr>
          <p:cNvPr id="4" name="矩形 3">
            <a:extLst>
              <a:ext uri="{FF2B5EF4-FFF2-40B4-BE49-F238E27FC236}">
                <a16:creationId xmlns:a16="http://schemas.microsoft.com/office/drawing/2014/main" id="{8EB61568-4A55-B36D-960E-CC0E1FE2DD0C}"/>
              </a:ext>
            </a:extLst>
          </p:cNvPr>
          <p:cNvSpPr/>
          <p:nvPr/>
        </p:nvSpPr>
        <p:spPr>
          <a:xfrm>
            <a:off x="0" y="3950589"/>
            <a:ext cx="12192000" cy="2383973"/>
          </a:xfrm>
          <a:prstGeom prst="rect">
            <a:avLst/>
          </a:prstGeom>
          <a:solidFill>
            <a:schemeClr val="accent1">
              <a:lumMod val="20000"/>
              <a:lumOff val="8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zh-CN" sz="3200" b="1">
                <a:solidFill>
                  <a:schemeClr val="tx1"/>
                </a:solidFill>
                <a:latin typeface="Microsoft YaHei" panose="020B0503020204020204" pitchFamily="34" charset="-122"/>
                <a:ea typeface="Microsoft YaHei" panose="020B0503020204020204" pitchFamily="34" charset="-122"/>
              </a:rPr>
              <a:t>Call for MLLM-oriented RTC research</a:t>
            </a:r>
          </a:p>
          <a:p>
            <a:pPr algn="ctr">
              <a:lnSpc>
                <a:spcPct val="150000"/>
              </a:lnSpc>
            </a:pPr>
            <a:r>
              <a:rPr kumimoji="1" lang="en-US" altLang="zh-CN" sz="2800">
                <a:solidFill>
                  <a:schemeClr val="tx1"/>
                </a:solidFill>
                <a:latin typeface="Microsoft YaHei" panose="020B0503020204020204" pitchFamily="34" charset="-122"/>
                <a:ea typeface="Microsoft YaHei" panose="020B0503020204020204" pitchFamily="34" charset="-122"/>
              </a:rPr>
              <a:t>Exploring the network requirement shift</a:t>
            </a:r>
          </a:p>
          <a:p>
            <a:pPr algn="ctr">
              <a:lnSpc>
                <a:spcPct val="150000"/>
              </a:lnSpc>
            </a:pPr>
            <a:r>
              <a:rPr kumimoji="1" lang="en-US" altLang="zh-CN" sz="2800">
                <a:solidFill>
                  <a:schemeClr val="tx1"/>
                </a:solidFill>
                <a:latin typeface="Microsoft YaHei" panose="020B0503020204020204" pitchFamily="34" charset="-122"/>
                <a:ea typeface="Microsoft YaHei" panose="020B0503020204020204" pitchFamily="34" charset="-122"/>
              </a:rPr>
              <a:t>from“humans watching video”to“MLLM understanding video”</a:t>
            </a:r>
          </a:p>
        </p:txBody>
      </p:sp>
      <p:pic>
        <p:nvPicPr>
          <p:cNvPr id="6" name="图片 5">
            <a:extLst>
              <a:ext uri="{FF2B5EF4-FFF2-40B4-BE49-F238E27FC236}">
                <a16:creationId xmlns:a16="http://schemas.microsoft.com/office/drawing/2014/main" id="{0E4CDBAA-C755-ACDE-1E78-5E2E44CC3E86}"/>
              </a:ext>
            </a:extLst>
          </p:cNvPr>
          <p:cNvPicPr>
            <a:picLocks noChangeAspect="1"/>
          </p:cNvPicPr>
          <p:nvPr/>
        </p:nvPicPr>
        <p:blipFill>
          <a:blip r:embed="rId3"/>
          <a:stretch>
            <a:fillRect/>
          </a:stretch>
        </p:blipFill>
        <p:spPr>
          <a:xfrm>
            <a:off x="2797354" y="1096263"/>
            <a:ext cx="6597292" cy="2619150"/>
          </a:xfrm>
          <a:prstGeom prst="rect">
            <a:avLst/>
          </a:prstGeom>
        </p:spPr>
      </p:pic>
    </p:spTree>
    <p:extLst>
      <p:ext uri="{BB962C8B-B14F-4D97-AF65-F5344CB8AC3E}">
        <p14:creationId xmlns:p14="http://schemas.microsoft.com/office/powerpoint/2010/main" val="3593815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CEF2E-3029-6C94-B7C5-EDD91986A8A5}"/>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FBAF39C0-4867-FDFF-7E13-181942891BF9}"/>
              </a:ext>
            </a:extLst>
          </p:cNvPr>
          <p:cNvSpPr>
            <a:spLocks noGrp="1"/>
          </p:cNvSpPr>
          <p:nvPr>
            <p:ph type="title"/>
          </p:nvPr>
        </p:nvSpPr>
        <p:spPr>
          <a:xfrm>
            <a:off x="442913" y="243569"/>
            <a:ext cx="9056851" cy="617518"/>
          </a:xfrm>
        </p:spPr>
        <p:txBody>
          <a:bodyPr>
            <a:normAutofit/>
          </a:bodyPr>
          <a:lstStyle/>
          <a:p>
            <a:pPr lvl="0">
              <a:defRPr/>
            </a:pPr>
            <a:r>
              <a:rPr lang="en-US" altLang="zh-CN" sz="2800">
                <a:sym typeface="Arial" panose="020B0604020202020204" pitchFamily="34" charset="0"/>
              </a:rPr>
              <a:t>Case study #1: Context-aware Streaming</a:t>
            </a:r>
            <a:endParaRPr lang="en-US" altLang="zh-CN" sz="28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标题 1">
            <a:extLst>
              <a:ext uri="{FF2B5EF4-FFF2-40B4-BE49-F238E27FC236}">
                <a16:creationId xmlns:a16="http://schemas.microsoft.com/office/drawing/2014/main" id="{8A695C96-6AA4-5EB5-05EA-FEE51E820851}"/>
              </a:ext>
            </a:extLst>
          </p:cNvPr>
          <p:cNvSpPr txBox="1">
            <a:spLocks/>
          </p:cNvSpPr>
          <p:nvPr/>
        </p:nvSpPr>
        <p:spPr>
          <a:xfrm>
            <a:off x="513253" y="3999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endParaRPr lang="zh-CN" altLang="en-US" sz="3600" dirty="0">
              <a:solidFill>
                <a:srgbClr val="9A0001"/>
              </a:solidFill>
              <a:latin typeface="微软雅黑" panose="020B0503020204020204" pitchFamily="34" charset="-122"/>
              <a:cs typeface="Arial" panose="020B0604020202020204" pitchFamily="34" charset="0"/>
            </a:endParaRPr>
          </a:p>
        </p:txBody>
      </p:sp>
      <p:pic>
        <p:nvPicPr>
          <p:cNvPr id="3" name="图片 2" descr="手机截图图人的照片上写着字&#10;&#10;低可信度描述已自动生成">
            <a:extLst>
              <a:ext uri="{FF2B5EF4-FFF2-40B4-BE49-F238E27FC236}">
                <a16:creationId xmlns:a16="http://schemas.microsoft.com/office/drawing/2014/main" id="{D26B13A6-5599-D9CE-F867-947C78475E5C}"/>
              </a:ext>
            </a:extLst>
          </p:cNvPr>
          <p:cNvPicPr>
            <a:picLocks noChangeAspect="1"/>
          </p:cNvPicPr>
          <p:nvPr/>
        </p:nvPicPr>
        <p:blipFill>
          <a:blip r:embed="rId3"/>
          <a:stretch>
            <a:fillRect/>
          </a:stretch>
        </p:blipFill>
        <p:spPr>
          <a:xfrm>
            <a:off x="230159" y="1792602"/>
            <a:ext cx="5329483" cy="3096268"/>
          </a:xfrm>
          <a:prstGeom prst="rect">
            <a:avLst/>
          </a:prstGeom>
        </p:spPr>
      </p:pic>
      <p:pic>
        <p:nvPicPr>
          <p:cNvPr id="11" name="图片 10" descr="图表&#10;&#10;描述已自动生成">
            <a:extLst>
              <a:ext uri="{FF2B5EF4-FFF2-40B4-BE49-F238E27FC236}">
                <a16:creationId xmlns:a16="http://schemas.microsoft.com/office/drawing/2014/main" id="{2215E988-6F63-BC6C-9779-5DEDF72B465F}"/>
              </a:ext>
            </a:extLst>
          </p:cNvPr>
          <p:cNvPicPr>
            <a:picLocks noChangeAspect="1"/>
          </p:cNvPicPr>
          <p:nvPr/>
        </p:nvPicPr>
        <p:blipFill>
          <a:blip r:embed="rId4"/>
          <a:stretch>
            <a:fillRect/>
          </a:stretch>
        </p:blipFill>
        <p:spPr>
          <a:xfrm>
            <a:off x="6420949" y="1587662"/>
            <a:ext cx="5637069" cy="3523169"/>
          </a:xfrm>
          <a:prstGeom prst="rect">
            <a:avLst/>
          </a:prstGeom>
        </p:spPr>
      </p:pic>
      <p:sp>
        <p:nvSpPr>
          <p:cNvPr id="2" name="箭头: 右弧形 1">
            <a:extLst>
              <a:ext uri="{FF2B5EF4-FFF2-40B4-BE49-F238E27FC236}">
                <a16:creationId xmlns:a16="http://schemas.microsoft.com/office/drawing/2014/main" id="{6D60C0DB-FA37-169C-B7BE-C784AAF40B8C}"/>
              </a:ext>
            </a:extLst>
          </p:cNvPr>
          <p:cNvSpPr/>
          <p:nvPr/>
        </p:nvSpPr>
        <p:spPr>
          <a:xfrm rot="16200000" flipV="1">
            <a:off x="8838553" y="-340690"/>
            <a:ext cx="801858" cy="3800365"/>
          </a:xfrm>
          <a:prstGeom prst="curvedLeftArrow">
            <a:avLst>
              <a:gd name="adj1" fmla="val 25000"/>
              <a:gd name="adj2" fmla="val 88871"/>
              <a:gd name="adj3" fmla="val 28978"/>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4" name="箭头: 下 3">
            <a:extLst>
              <a:ext uri="{FF2B5EF4-FFF2-40B4-BE49-F238E27FC236}">
                <a16:creationId xmlns:a16="http://schemas.microsoft.com/office/drawing/2014/main" id="{E505ECAC-F046-DEF8-A910-4048D3B3BF03}"/>
              </a:ext>
            </a:extLst>
          </p:cNvPr>
          <p:cNvSpPr/>
          <p:nvPr/>
        </p:nvSpPr>
        <p:spPr>
          <a:xfrm rot="16200000">
            <a:off x="5911333" y="2959303"/>
            <a:ext cx="369333" cy="570061"/>
          </a:xfrm>
          <a:prstGeom prst="downArrow">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7" name="矩形: 圆角 6">
            <a:extLst>
              <a:ext uri="{FF2B5EF4-FFF2-40B4-BE49-F238E27FC236}">
                <a16:creationId xmlns:a16="http://schemas.microsoft.com/office/drawing/2014/main" id="{72B0D5E0-B1BB-4369-D924-D7722C0E7407}"/>
              </a:ext>
            </a:extLst>
          </p:cNvPr>
          <p:cNvSpPr/>
          <p:nvPr/>
        </p:nvSpPr>
        <p:spPr>
          <a:xfrm>
            <a:off x="-1" y="5769356"/>
            <a:ext cx="12192000" cy="876720"/>
          </a:xfrm>
          <a:prstGeom prst="roundRect">
            <a:avLst/>
          </a:prstGeom>
          <a:solidFill>
            <a:srgbClr val="C00000">
              <a:alpha val="6000"/>
            </a:srgb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a:solidFill>
                  <a:schemeClr val="tx1"/>
                </a:solidFill>
              </a:rPr>
              <a:t>Context awareness in video matters more than high bitrate.</a:t>
            </a:r>
            <a:endParaRPr kumimoji="1" lang="zh-CN" altLang="en-US" sz="2800" b="1">
              <a:solidFill>
                <a:schemeClr val="tx1"/>
              </a:solidFill>
            </a:endParaRPr>
          </a:p>
        </p:txBody>
      </p:sp>
      <p:sp>
        <p:nvSpPr>
          <p:cNvPr id="15" name="箭头: 下 14">
            <a:extLst>
              <a:ext uri="{FF2B5EF4-FFF2-40B4-BE49-F238E27FC236}">
                <a16:creationId xmlns:a16="http://schemas.microsoft.com/office/drawing/2014/main" id="{9DC8699C-BB57-1C07-B59A-55E8B9504CC9}"/>
              </a:ext>
            </a:extLst>
          </p:cNvPr>
          <p:cNvSpPr/>
          <p:nvPr/>
        </p:nvSpPr>
        <p:spPr>
          <a:xfrm>
            <a:off x="2634733" y="5073580"/>
            <a:ext cx="369333" cy="570061"/>
          </a:xfrm>
          <a:prstGeom prst="downArrow">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6" name="矩形 15">
            <a:extLst>
              <a:ext uri="{FF2B5EF4-FFF2-40B4-BE49-F238E27FC236}">
                <a16:creationId xmlns:a16="http://schemas.microsoft.com/office/drawing/2014/main" id="{CC6A27C9-314B-4013-DA16-5749461EA30D}"/>
              </a:ext>
            </a:extLst>
          </p:cNvPr>
          <p:cNvSpPr/>
          <p:nvPr/>
        </p:nvSpPr>
        <p:spPr>
          <a:xfrm>
            <a:off x="230158" y="4240870"/>
            <a:ext cx="5364000" cy="648000"/>
          </a:xfrm>
          <a:prstGeom prst="rect">
            <a:avLst/>
          </a:prstGeom>
          <a:no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6" name="矩形 5">
            <a:extLst>
              <a:ext uri="{FF2B5EF4-FFF2-40B4-BE49-F238E27FC236}">
                <a16:creationId xmlns:a16="http://schemas.microsoft.com/office/drawing/2014/main" id="{0C4F3962-E5CB-5A7D-BC44-36FE11401C1C}"/>
              </a:ext>
            </a:extLst>
          </p:cNvPr>
          <p:cNvSpPr/>
          <p:nvPr/>
        </p:nvSpPr>
        <p:spPr>
          <a:xfrm>
            <a:off x="185532" y="4192536"/>
            <a:ext cx="5637068" cy="7446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7" name="文本框 16">
            <a:extLst>
              <a:ext uri="{FF2B5EF4-FFF2-40B4-BE49-F238E27FC236}">
                <a16:creationId xmlns:a16="http://schemas.microsoft.com/office/drawing/2014/main" id="{B3BC7D08-DBA4-E1D3-88E1-2B5B75DC14E2}"/>
              </a:ext>
            </a:extLst>
          </p:cNvPr>
          <p:cNvSpPr txBox="1"/>
          <p:nvPr/>
        </p:nvSpPr>
        <p:spPr>
          <a:xfrm>
            <a:off x="230158" y="1031917"/>
            <a:ext cx="7322943" cy="461665"/>
          </a:xfrm>
          <a:prstGeom prst="rect">
            <a:avLst/>
          </a:prstGeom>
          <a:noFill/>
        </p:spPr>
        <p:txBody>
          <a:bodyPr wrap="square" rtlCol="0">
            <a:spAutoFit/>
          </a:bodyPr>
          <a:lstStyle/>
          <a:p>
            <a:r>
              <a:rPr kumimoji="1" lang="en-US" altLang="zh-CN" sz="2400">
                <a:solidFill>
                  <a:sysClr val="windowText" lastClr="000000"/>
                </a:solidFill>
              </a:rPr>
              <a:t>lowering the bitrate doesn't impact model accuracy?</a:t>
            </a:r>
          </a:p>
        </p:txBody>
      </p:sp>
      <p:sp>
        <p:nvSpPr>
          <p:cNvPr id="18" name="箭头: 下 17">
            <a:extLst>
              <a:ext uri="{FF2B5EF4-FFF2-40B4-BE49-F238E27FC236}">
                <a16:creationId xmlns:a16="http://schemas.microsoft.com/office/drawing/2014/main" id="{1C88C3EC-B2D5-F393-FEE2-0B9F8E45B075}"/>
              </a:ext>
            </a:extLst>
          </p:cNvPr>
          <p:cNvSpPr/>
          <p:nvPr/>
        </p:nvSpPr>
        <p:spPr>
          <a:xfrm rot="16200000">
            <a:off x="2681154" y="1102997"/>
            <a:ext cx="230234" cy="1341660"/>
          </a:xfrm>
          <a:prstGeom prst="downArrow">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8" name="文本框 7">
            <a:extLst>
              <a:ext uri="{FF2B5EF4-FFF2-40B4-BE49-F238E27FC236}">
                <a16:creationId xmlns:a16="http://schemas.microsoft.com/office/drawing/2014/main" id="{5CD6AB81-136B-E992-4F35-8032D7ABEB1D}"/>
              </a:ext>
            </a:extLst>
          </p:cNvPr>
          <p:cNvSpPr txBox="1"/>
          <p:nvPr/>
        </p:nvSpPr>
        <p:spPr>
          <a:xfrm>
            <a:off x="6420949" y="5149539"/>
            <a:ext cx="7322943" cy="461665"/>
          </a:xfrm>
          <a:prstGeom prst="rect">
            <a:avLst/>
          </a:prstGeom>
          <a:noFill/>
        </p:spPr>
        <p:txBody>
          <a:bodyPr wrap="square" rtlCol="0">
            <a:spAutoFit/>
          </a:bodyPr>
          <a:lstStyle/>
          <a:p>
            <a:r>
              <a:rPr kumimoji="1" lang="en-US" altLang="zh-CN" sz="2400">
                <a:solidFill>
                  <a:sysClr val="windowText" lastClr="000000"/>
                </a:solidFill>
              </a:rPr>
              <a:t>bitrate selection in the opposite direction</a:t>
            </a:r>
          </a:p>
        </p:txBody>
      </p:sp>
    </p:spTree>
    <p:extLst>
      <p:ext uri="{BB962C8B-B14F-4D97-AF65-F5344CB8AC3E}">
        <p14:creationId xmlns:p14="http://schemas.microsoft.com/office/powerpoint/2010/main" val="206590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ntr" presetSubtype="0" fill="hold" grpId="0" nodeType="withEffect">
                                  <p:stCondLst>
                                    <p:cond delay="50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15" grpId="0" animBg="1"/>
      <p:bldP spid="6"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F7D50-23D4-52DD-2229-D130C7BD85CB}"/>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FA1B2B5C-E282-EBCE-9495-4C33D121FC27}"/>
              </a:ext>
            </a:extLst>
          </p:cNvPr>
          <p:cNvSpPr>
            <a:spLocks noGrp="1"/>
          </p:cNvSpPr>
          <p:nvPr>
            <p:ph type="title"/>
          </p:nvPr>
        </p:nvSpPr>
        <p:spPr>
          <a:xfrm>
            <a:off x="442913" y="243569"/>
            <a:ext cx="9056851" cy="617518"/>
          </a:xfrm>
        </p:spPr>
        <p:txBody>
          <a:bodyPr>
            <a:normAutofit/>
          </a:bodyPr>
          <a:lstStyle/>
          <a:p>
            <a:pPr lvl="0">
              <a:defRPr/>
            </a:pPr>
            <a:r>
              <a:rPr lang="en-US" altLang="zh-CN" sz="2800">
                <a:sym typeface="Arial" panose="020B0604020202020204" pitchFamily="34" charset="0"/>
              </a:rPr>
              <a:t>Case study #1: Context-aware Streaming</a:t>
            </a:r>
            <a:endParaRPr lang="en-US" altLang="zh-CN" sz="28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标题 1">
            <a:extLst>
              <a:ext uri="{FF2B5EF4-FFF2-40B4-BE49-F238E27FC236}">
                <a16:creationId xmlns:a16="http://schemas.microsoft.com/office/drawing/2014/main" id="{A8328608-94AC-E494-8B2B-D629E7382075}"/>
              </a:ext>
            </a:extLst>
          </p:cNvPr>
          <p:cNvSpPr txBox="1">
            <a:spLocks/>
          </p:cNvSpPr>
          <p:nvPr/>
        </p:nvSpPr>
        <p:spPr>
          <a:xfrm>
            <a:off x="513253" y="3999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endParaRPr lang="zh-CN" altLang="en-US" sz="3600" dirty="0">
              <a:solidFill>
                <a:srgbClr val="9A0001"/>
              </a:solidFill>
              <a:latin typeface="微软雅黑" panose="020B0503020204020204" pitchFamily="34" charset="-122"/>
              <a:cs typeface="Arial" panose="020B0604020202020204" pitchFamily="34" charset="0"/>
            </a:endParaRPr>
          </a:p>
        </p:txBody>
      </p:sp>
      <p:pic>
        <p:nvPicPr>
          <p:cNvPr id="42" name="图片 41">
            <a:extLst>
              <a:ext uri="{FF2B5EF4-FFF2-40B4-BE49-F238E27FC236}">
                <a16:creationId xmlns:a16="http://schemas.microsoft.com/office/drawing/2014/main" id="{66ADD756-0563-A091-6CB1-3070E8088CD0}"/>
              </a:ext>
            </a:extLst>
          </p:cNvPr>
          <p:cNvPicPr>
            <a:picLocks noChangeAspect="1"/>
          </p:cNvPicPr>
          <p:nvPr/>
        </p:nvPicPr>
        <p:blipFill>
          <a:blip r:embed="rId3"/>
          <a:stretch>
            <a:fillRect/>
          </a:stretch>
        </p:blipFill>
        <p:spPr>
          <a:xfrm>
            <a:off x="324738" y="3641134"/>
            <a:ext cx="3265512" cy="2180209"/>
          </a:xfrm>
          <a:prstGeom prst="rect">
            <a:avLst/>
          </a:prstGeom>
          <a:noFill/>
          <a:ln>
            <a:solidFill>
              <a:schemeClr val="bg1"/>
            </a:solidFill>
          </a:ln>
        </p:spPr>
      </p:pic>
      <p:sp>
        <p:nvSpPr>
          <p:cNvPr id="43" name="文本框 42">
            <a:extLst>
              <a:ext uri="{FF2B5EF4-FFF2-40B4-BE49-F238E27FC236}">
                <a16:creationId xmlns:a16="http://schemas.microsoft.com/office/drawing/2014/main" id="{5D96D09C-E35F-4D71-86F9-BB049BDB102D}"/>
              </a:ext>
            </a:extLst>
          </p:cNvPr>
          <p:cNvSpPr txBox="1"/>
          <p:nvPr/>
        </p:nvSpPr>
        <p:spPr>
          <a:xfrm>
            <a:off x="336588" y="2289109"/>
            <a:ext cx="3670286" cy="646331"/>
          </a:xfrm>
          <a:prstGeom prst="rect">
            <a:avLst/>
          </a:prstGeom>
          <a:noFill/>
        </p:spPr>
        <p:txBody>
          <a:bodyPr wrap="square" rtlCol="0">
            <a:spAutoFit/>
          </a:bodyPr>
          <a:lstStyle/>
          <a:p>
            <a:r>
              <a:rPr lang="en-US" altLang="zh-CN" b="1" dirty="0"/>
              <a:t>       Is </a:t>
            </a:r>
            <a:r>
              <a:rPr lang="en-US" altLang="zh-CN" b="1"/>
              <a:t>the dog </a:t>
            </a:r>
            <a:r>
              <a:rPr lang="en-US" altLang="zh-CN" b="1" dirty="0"/>
              <a:t>in the video erect-eared or floppy-eared? </a:t>
            </a:r>
          </a:p>
        </p:txBody>
      </p:sp>
      <p:grpSp>
        <p:nvGrpSpPr>
          <p:cNvPr id="44" name="组合 43">
            <a:extLst>
              <a:ext uri="{FF2B5EF4-FFF2-40B4-BE49-F238E27FC236}">
                <a16:creationId xmlns:a16="http://schemas.microsoft.com/office/drawing/2014/main" id="{CD572F4F-BE1A-0660-6896-48D305597108}"/>
              </a:ext>
            </a:extLst>
          </p:cNvPr>
          <p:cNvGrpSpPr/>
          <p:nvPr/>
        </p:nvGrpSpPr>
        <p:grpSpPr>
          <a:xfrm>
            <a:off x="8605" y="1978498"/>
            <a:ext cx="731259" cy="587405"/>
            <a:chOff x="7000938" y="7672507"/>
            <a:chExt cx="3306010" cy="2655647"/>
          </a:xfrm>
        </p:grpSpPr>
        <p:grpSp>
          <p:nvGrpSpPr>
            <p:cNvPr id="45" name="组合 44">
              <a:extLst>
                <a:ext uri="{FF2B5EF4-FFF2-40B4-BE49-F238E27FC236}">
                  <a16:creationId xmlns:a16="http://schemas.microsoft.com/office/drawing/2014/main" id="{11AE23CF-E15E-6A49-FFD9-5C19F6CBF1DB}"/>
                </a:ext>
              </a:extLst>
            </p:cNvPr>
            <p:cNvGrpSpPr/>
            <p:nvPr/>
          </p:nvGrpSpPr>
          <p:grpSpPr>
            <a:xfrm>
              <a:off x="7000938" y="7672507"/>
              <a:ext cx="3306010" cy="2655647"/>
              <a:chOff x="6438231" y="7469676"/>
              <a:chExt cx="3306010" cy="2655647"/>
            </a:xfrm>
          </p:grpSpPr>
          <p:pic>
            <p:nvPicPr>
              <p:cNvPr id="47" name="图片 46" descr="卡通人物&#10;&#10;中度可信度描述已自动生成">
                <a:extLst>
                  <a:ext uri="{FF2B5EF4-FFF2-40B4-BE49-F238E27FC236}">
                    <a16:creationId xmlns:a16="http://schemas.microsoft.com/office/drawing/2014/main" id="{DC654EC5-7992-8550-D811-8FC8B39AF50C}"/>
                  </a:ext>
                </a:extLst>
              </p:cNvPr>
              <p:cNvPicPr>
                <a:picLocks noChangeAspect="1"/>
              </p:cNvPicPr>
              <p:nvPr/>
            </p:nvPicPr>
            <p:blipFill>
              <a:blip r:embed="rId4"/>
              <a:stretch>
                <a:fillRect/>
              </a:stretch>
            </p:blipFill>
            <p:spPr>
              <a:xfrm>
                <a:off x="6438231" y="7469676"/>
                <a:ext cx="2965616" cy="2253869"/>
              </a:xfrm>
              <a:prstGeom prst="rect">
                <a:avLst/>
              </a:prstGeom>
            </p:spPr>
          </p:pic>
          <p:sp>
            <p:nvSpPr>
              <p:cNvPr id="48" name="矩形 47">
                <a:extLst>
                  <a:ext uri="{FF2B5EF4-FFF2-40B4-BE49-F238E27FC236}">
                    <a16:creationId xmlns:a16="http://schemas.microsoft.com/office/drawing/2014/main" id="{3CA7FD7A-E398-2C75-76E0-9C9BCC5A752B}"/>
                  </a:ext>
                </a:extLst>
              </p:cNvPr>
              <p:cNvSpPr/>
              <p:nvPr/>
            </p:nvSpPr>
            <p:spPr>
              <a:xfrm>
                <a:off x="7524088" y="9627293"/>
                <a:ext cx="793903" cy="498030"/>
              </a:xfrm>
              <a:prstGeom prst="rect">
                <a:avLst/>
              </a:prstGeom>
              <a:solidFill>
                <a:srgbClr val="F97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050"/>
              </a:p>
            </p:txBody>
          </p:sp>
          <p:pic>
            <p:nvPicPr>
              <p:cNvPr id="49" name="图片 48" descr="图标&#10;&#10;描述已自动生成">
                <a:extLst>
                  <a:ext uri="{FF2B5EF4-FFF2-40B4-BE49-F238E27FC236}">
                    <a16:creationId xmlns:a16="http://schemas.microsoft.com/office/drawing/2014/main" id="{3D21A0E5-939F-CB21-0D8C-99A21A67D08C}"/>
                  </a:ext>
                </a:extLst>
              </p:cNvPr>
              <p:cNvPicPr>
                <a:picLocks noChangeAspect="1"/>
              </p:cNvPicPr>
              <p:nvPr/>
            </p:nvPicPr>
            <p:blipFill>
              <a:blip r:embed="rId5"/>
              <a:stretch>
                <a:fillRect/>
              </a:stretch>
            </p:blipFill>
            <p:spPr>
              <a:xfrm>
                <a:off x="7921039" y="8302121"/>
                <a:ext cx="1823202" cy="1823202"/>
              </a:xfrm>
              <a:prstGeom prst="rect">
                <a:avLst/>
              </a:prstGeom>
            </p:spPr>
          </p:pic>
        </p:grpSp>
        <p:pic>
          <p:nvPicPr>
            <p:cNvPr id="46" name="图片 45">
              <a:extLst>
                <a:ext uri="{FF2B5EF4-FFF2-40B4-BE49-F238E27FC236}">
                  <a16:creationId xmlns:a16="http://schemas.microsoft.com/office/drawing/2014/main" id="{622C9293-852A-AB83-35A6-514579992F37}"/>
                </a:ext>
              </a:extLst>
            </p:cNvPr>
            <p:cNvPicPr>
              <a:picLocks noChangeAspect="1"/>
            </p:cNvPicPr>
            <p:nvPr/>
          </p:nvPicPr>
          <p:blipFill>
            <a:blip r:embed="rId6"/>
            <a:stretch>
              <a:fillRect/>
            </a:stretch>
          </p:blipFill>
          <p:spPr>
            <a:xfrm>
              <a:off x="9123078" y="9089253"/>
              <a:ext cx="285332" cy="285332"/>
            </a:xfrm>
            <a:prstGeom prst="rect">
              <a:avLst/>
            </a:prstGeom>
          </p:spPr>
        </p:pic>
      </p:grpSp>
      <p:grpSp>
        <p:nvGrpSpPr>
          <p:cNvPr id="155" name="组合 154">
            <a:extLst>
              <a:ext uri="{FF2B5EF4-FFF2-40B4-BE49-F238E27FC236}">
                <a16:creationId xmlns:a16="http://schemas.microsoft.com/office/drawing/2014/main" id="{C78B7F63-4E4D-D132-4996-941F71606ADA}"/>
              </a:ext>
            </a:extLst>
          </p:cNvPr>
          <p:cNvGrpSpPr/>
          <p:nvPr/>
        </p:nvGrpSpPr>
        <p:grpSpPr>
          <a:xfrm>
            <a:off x="4910697" y="2160805"/>
            <a:ext cx="1354027" cy="664737"/>
            <a:chOff x="4910697" y="2160805"/>
            <a:chExt cx="1354027" cy="664737"/>
          </a:xfrm>
        </p:grpSpPr>
        <p:sp>
          <p:nvSpPr>
            <p:cNvPr id="54" name="立方体 53">
              <a:extLst>
                <a:ext uri="{FF2B5EF4-FFF2-40B4-BE49-F238E27FC236}">
                  <a16:creationId xmlns:a16="http://schemas.microsoft.com/office/drawing/2014/main" id="{39A78D7D-F7CF-A0FB-A38A-B30F2EB85242}"/>
                </a:ext>
              </a:extLst>
            </p:cNvPr>
            <p:cNvSpPr/>
            <p:nvPr/>
          </p:nvSpPr>
          <p:spPr>
            <a:xfrm>
              <a:off x="5599987" y="2160805"/>
              <a:ext cx="664737" cy="664737"/>
            </a:xfrm>
            <a:prstGeom prst="cube">
              <a:avLst>
                <a:gd name="adj" fmla="val 81481"/>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35" name="箭头: 下 134">
              <a:extLst>
                <a:ext uri="{FF2B5EF4-FFF2-40B4-BE49-F238E27FC236}">
                  <a16:creationId xmlns:a16="http://schemas.microsoft.com/office/drawing/2014/main" id="{4E12D2E6-6683-CD3F-3261-85BE04EAE994}"/>
                </a:ext>
              </a:extLst>
            </p:cNvPr>
            <p:cNvSpPr/>
            <p:nvPr/>
          </p:nvSpPr>
          <p:spPr>
            <a:xfrm rot="16200000">
              <a:off x="4994716" y="2284281"/>
              <a:ext cx="259773" cy="427811"/>
            </a:xfrm>
            <a:prstGeom prst="downArrow">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grpSp>
      <p:grpSp>
        <p:nvGrpSpPr>
          <p:cNvPr id="154" name="组合 153">
            <a:extLst>
              <a:ext uri="{FF2B5EF4-FFF2-40B4-BE49-F238E27FC236}">
                <a16:creationId xmlns:a16="http://schemas.microsoft.com/office/drawing/2014/main" id="{E2357A10-D889-6150-8A41-4E645C30FBCE}"/>
              </a:ext>
            </a:extLst>
          </p:cNvPr>
          <p:cNvGrpSpPr/>
          <p:nvPr/>
        </p:nvGrpSpPr>
        <p:grpSpPr>
          <a:xfrm>
            <a:off x="3665011" y="4014443"/>
            <a:ext cx="1142128" cy="1495938"/>
            <a:chOff x="3665011" y="4014443"/>
            <a:chExt cx="1142128" cy="1495938"/>
          </a:xfrm>
        </p:grpSpPr>
        <p:sp>
          <p:nvSpPr>
            <p:cNvPr id="51" name="梯形 50">
              <a:extLst>
                <a:ext uri="{FF2B5EF4-FFF2-40B4-BE49-F238E27FC236}">
                  <a16:creationId xmlns:a16="http://schemas.microsoft.com/office/drawing/2014/main" id="{48FB11E9-7E13-9E21-4E49-6836BB2DA57B}"/>
                </a:ext>
              </a:extLst>
            </p:cNvPr>
            <p:cNvSpPr/>
            <p:nvPr/>
          </p:nvSpPr>
          <p:spPr>
            <a:xfrm rot="5400000">
              <a:off x="3739393" y="4442634"/>
              <a:ext cx="1495938" cy="639555"/>
            </a:xfrm>
            <a:prstGeom prst="trapezoid">
              <a:avLst/>
            </a:prstGeom>
            <a:solidFill>
              <a:srgbClr val="92D050">
                <a:alpha val="4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a:solidFill>
                    <a:schemeClr val="tx1"/>
                  </a:solidFill>
                </a:rPr>
                <a:t>CLIP Vision</a:t>
              </a:r>
              <a:r>
                <a:rPr kumimoji="1" lang="zh-CN" altLang="en-US" sz="1600">
                  <a:solidFill>
                    <a:schemeClr val="tx1"/>
                  </a:solidFill>
                </a:rPr>
                <a:t> </a:t>
              </a:r>
              <a:r>
                <a:rPr kumimoji="1" lang="en-US" altLang="zh-CN" sz="1600" dirty="0">
                  <a:solidFill>
                    <a:schemeClr val="tx1"/>
                  </a:solidFill>
                </a:rPr>
                <a:t>Encoder</a:t>
              </a:r>
              <a:endParaRPr kumimoji="1" lang="zh-CN" altLang="en-US" sz="1600" dirty="0">
                <a:solidFill>
                  <a:schemeClr val="tx1"/>
                </a:solidFill>
              </a:endParaRPr>
            </a:p>
          </p:txBody>
        </p:sp>
        <p:sp>
          <p:nvSpPr>
            <p:cNvPr id="136" name="箭头: 下 135">
              <a:extLst>
                <a:ext uri="{FF2B5EF4-FFF2-40B4-BE49-F238E27FC236}">
                  <a16:creationId xmlns:a16="http://schemas.microsoft.com/office/drawing/2014/main" id="{1FA33137-10B7-1473-57D4-A1566DD2DB0C}"/>
                </a:ext>
              </a:extLst>
            </p:cNvPr>
            <p:cNvSpPr/>
            <p:nvPr/>
          </p:nvSpPr>
          <p:spPr>
            <a:xfrm rot="16200000">
              <a:off x="3749030" y="4507662"/>
              <a:ext cx="259773" cy="427811"/>
            </a:xfrm>
            <a:prstGeom prst="downArrow">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grpSp>
      <p:grpSp>
        <p:nvGrpSpPr>
          <p:cNvPr id="153" name="组合 152">
            <a:extLst>
              <a:ext uri="{FF2B5EF4-FFF2-40B4-BE49-F238E27FC236}">
                <a16:creationId xmlns:a16="http://schemas.microsoft.com/office/drawing/2014/main" id="{EEA3BEC2-D21A-B71E-9EC5-7C9941E19B87}"/>
              </a:ext>
            </a:extLst>
          </p:cNvPr>
          <p:cNvGrpSpPr/>
          <p:nvPr/>
        </p:nvGrpSpPr>
        <p:grpSpPr>
          <a:xfrm>
            <a:off x="3636216" y="1817935"/>
            <a:ext cx="1170923" cy="1495938"/>
            <a:chOff x="3636216" y="1817935"/>
            <a:chExt cx="1170923" cy="1495938"/>
          </a:xfrm>
        </p:grpSpPr>
        <p:sp>
          <p:nvSpPr>
            <p:cNvPr id="52" name="梯形 51">
              <a:extLst>
                <a:ext uri="{FF2B5EF4-FFF2-40B4-BE49-F238E27FC236}">
                  <a16:creationId xmlns:a16="http://schemas.microsoft.com/office/drawing/2014/main" id="{207F3A88-7913-5172-F983-5CF79C2E4B80}"/>
                </a:ext>
              </a:extLst>
            </p:cNvPr>
            <p:cNvSpPr/>
            <p:nvPr/>
          </p:nvSpPr>
          <p:spPr>
            <a:xfrm rot="5400000">
              <a:off x="3739393" y="2246126"/>
              <a:ext cx="1495938" cy="639555"/>
            </a:xfrm>
            <a:prstGeom prst="trapezoid">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a:solidFill>
                    <a:schemeClr val="tx1"/>
                  </a:solidFill>
                </a:rPr>
                <a:t>CLIP Text</a:t>
              </a:r>
              <a:r>
                <a:rPr kumimoji="1" lang="zh-CN" altLang="en-US" sz="1600">
                  <a:solidFill>
                    <a:schemeClr val="tx1"/>
                  </a:solidFill>
                </a:rPr>
                <a:t> </a:t>
              </a:r>
              <a:r>
                <a:rPr kumimoji="1" lang="en-US" altLang="zh-CN" sz="1600" dirty="0">
                  <a:solidFill>
                    <a:schemeClr val="tx1"/>
                  </a:solidFill>
                </a:rPr>
                <a:t>Encoder</a:t>
              </a:r>
              <a:endParaRPr kumimoji="1" lang="zh-CN" altLang="en-US" sz="1600" dirty="0">
                <a:solidFill>
                  <a:schemeClr val="tx1"/>
                </a:solidFill>
              </a:endParaRPr>
            </a:p>
          </p:txBody>
        </p:sp>
        <p:sp>
          <p:nvSpPr>
            <p:cNvPr id="137" name="箭头: 下 136">
              <a:extLst>
                <a:ext uri="{FF2B5EF4-FFF2-40B4-BE49-F238E27FC236}">
                  <a16:creationId xmlns:a16="http://schemas.microsoft.com/office/drawing/2014/main" id="{BDF21C08-1C43-83F3-4139-47682F5A5444}"/>
                </a:ext>
              </a:extLst>
            </p:cNvPr>
            <p:cNvSpPr/>
            <p:nvPr/>
          </p:nvSpPr>
          <p:spPr>
            <a:xfrm rot="16200000">
              <a:off x="3720235" y="2296917"/>
              <a:ext cx="259773" cy="427811"/>
            </a:xfrm>
            <a:prstGeom prst="downArrow">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grpSp>
      <p:grpSp>
        <p:nvGrpSpPr>
          <p:cNvPr id="156" name="组合 155">
            <a:extLst>
              <a:ext uri="{FF2B5EF4-FFF2-40B4-BE49-F238E27FC236}">
                <a16:creationId xmlns:a16="http://schemas.microsoft.com/office/drawing/2014/main" id="{E89408D9-C8D6-2965-2CF4-1E329AA7B877}"/>
              </a:ext>
            </a:extLst>
          </p:cNvPr>
          <p:cNvGrpSpPr/>
          <p:nvPr/>
        </p:nvGrpSpPr>
        <p:grpSpPr>
          <a:xfrm>
            <a:off x="4904057" y="4052478"/>
            <a:ext cx="2032613" cy="1264549"/>
            <a:chOff x="4904057" y="4052478"/>
            <a:chExt cx="2032613" cy="1264549"/>
          </a:xfrm>
        </p:grpSpPr>
        <p:grpSp>
          <p:nvGrpSpPr>
            <p:cNvPr id="152" name="组合 151">
              <a:extLst>
                <a:ext uri="{FF2B5EF4-FFF2-40B4-BE49-F238E27FC236}">
                  <a16:creationId xmlns:a16="http://schemas.microsoft.com/office/drawing/2014/main" id="{66BE15A2-24C1-8141-5852-FCEB975D520C}"/>
                </a:ext>
              </a:extLst>
            </p:cNvPr>
            <p:cNvGrpSpPr/>
            <p:nvPr/>
          </p:nvGrpSpPr>
          <p:grpSpPr>
            <a:xfrm>
              <a:off x="5425087" y="4052478"/>
              <a:ext cx="1511583" cy="1264549"/>
              <a:chOff x="5425087" y="4052478"/>
              <a:chExt cx="1511583" cy="1264549"/>
            </a:xfrm>
          </p:grpSpPr>
          <p:grpSp>
            <p:nvGrpSpPr>
              <p:cNvPr id="88" name="组合 87">
                <a:extLst>
                  <a:ext uri="{FF2B5EF4-FFF2-40B4-BE49-F238E27FC236}">
                    <a16:creationId xmlns:a16="http://schemas.microsoft.com/office/drawing/2014/main" id="{5050D12B-7314-5E06-2B36-0AFB4BE6BE96}"/>
                  </a:ext>
                </a:extLst>
              </p:cNvPr>
              <p:cNvGrpSpPr/>
              <p:nvPr/>
            </p:nvGrpSpPr>
            <p:grpSpPr>
              <a:xfrm>
                <a:off x="5428785" y="4651689"/>
                <a:ext cx="1504187" cy="665338"/>
                <a:chOff x="5679271" y="4048562"/>
                <a:chExt cx="1504187" cy="665338"/>
              </a:xfrm>
            </p:grpSpPr>
            <p:sp>
              <p:nvSpPr>
                <p:cNvPr id="55" name="立方体 54">
                  <a:extLst>
                    <a:ext uri="{FF2B5EF4-FFF2-40B4-BE49-F238E27FC236}">
                      <a16:creationId xmlns:a16="http://schemas.microsoft.com/office/drawing/2014/main" id="{3CDDF8C6-BC43-C04D-7B9D-45E9127C477A}"/>
                    </a:ext>
                  </a:extLst>
                </p:cNvPr>
                <p:cNvSpPr/>
                <p:nvPr/>
              </p:nvSpPr>
              <p:spPr>
                <a:xfrm>
                  <a:off x="5679271" y="4048562"/>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57" name="立方体 56">
                  <a:extLst>
                    <a:ext uri="{FF2B5EF4-FFF2-40B4-BE49-F238E27FC236}">
                      <a16:creationId xmlns:a16="http://schemas.microsoft.com/office/drawing/2014/main" id="{CD72EB88-8DFB-00BF-149A-4C68CFD24E4D}"/>
                    </a:ext>
                  </a:extLst>
                </p:cNvPr>
                <p:cNvSpPr/>
                <p:nvPr/>
              </p:nvSpPr>
              <p:spPr>
                <a:xfrm>
                  <a:off x="5798762" y="4049163"/>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58" name="立方体 57">
                  <a:extLst>
                    <a:ext uri="{FF2B5EF4-FFF2-40B4-BE49-F238E27FC236}">
                      <a16:creationId xmlns:a16="http://schemas.microsoft.com/office/drawing/2014/main" id="{4A2024CB-9BA6-0E67-6564-5E627C7F4DBE}"/>
                    </a:ext>
                  </a:extLst>
                </p:cNvPr>
                <p:cNvSpPr/>
                <p:nvPr/>
              </p:nvSpPr>
              <p:spPr>
                <a:xfrm>
                  <a:off x="5920108" y="4048562"/>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59" name="立方体 58">
                  <a:extLst>
                    <a:ext uri="{FF2B5EF4-FFF2-40B4-BE49-F238E27FC236}">
                      <a16:creationId xmlns:a16="http://schemas.microsoft.com/office/drawing/2014/main" id="{7D224250-B3D2-2A64-916D-902FB47B971E}"/>
                    </a:ext>
                  </a:extLst>
                </p:cNvPr>
                <p:cNvSpPr/>
                <p:nvPr/>
              </p:nvSpPr>
              <p:spPr>
                <a:xfrm>
                  <a:off x="6039599" y="4049163"/>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60" name="立方体 59">
                  <a:extLst>
                    <a:ext uri="{FF2B5EF4-FFF2-40B4-BE49-F238E27FC236}">
                      <a16:creationId xmlns:a16="http://schemas.microsoft.com/office/drawing/2014/main" id="{3E813A6E-2D26-1B3D-9289-D38839C29B72}"/>
                    </a:ext>
                  </a:extLst>
                </p:cNvPr>
                <p:cNvSpPr/>
                <p:nvPr/>
              </p:nvSpPr>
              <p:spPr>
                <a:xfrm>
                  <a:off x="6158393" y="4048562"/>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61" name="立方体 60">
                  <a:extLst>
                    <a:ext uri="{FF2B5EF4-FFF2-40B4-BE49-F238E27FC236}">
                      <a16:creationId xmlns:a16="http://schemas.microsoft.com/office/drawing/2014/main" id="{03AB6E50-3086-CF39-5590-ADCD8E924489}"/>
                    </a:ext>
                  </a:extLst>
                </p:cNvPr>
                <p:cNvSpPr/>
                <p:nvPr/>
              </p:nvSpPr>
              <p:spPr>
                <a:xfrm>
                  <a:off x="6277884" y="4049163"/>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62" name="立方体 61">
                  <a:extLst>
                    <a:ext uri="{FF2B5EF4-FFF2-40B4-BE49-F238E27FC236}">
                      <a16:creationId xmlns:a16="http://schemas.microsoft.com/office/drawing/2014/main" id="{ACCF48EC-BA3B-FE75-D68E-0E4D2F62B085}"/>
                    </a:ext>
                  </a:extLst>
                </p:cNvPr>
                <p:cNvSpPr/>
                <p:nvPr/>
              </p:nvSpPr>
              <p:spPr>
                <a:xfrm>
                  <a:off x="6399230" y="4048562"/>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63" name="立方体 62">
                  <a:extLst>
                    <a:ext uri="{FF2B5EF4-FFF2-40B4-BE49-F238E27FC236}">
                      <a16:creationId xmlns:a16="http://schemas.microsoft.com/office/drawing/2014/main" id="{EA67A878-65BF-A5FE-BB48-D67441ACA152}"/>
                    </a:ext>
                  </a:extLst>
                </p:cNvPr>
                <p:cNvSpPr/>
                <p:nvPr/>
              </p:nvSpPr>
              <p:spPr>
                <a:xfrm>
                  <a:off x="6518721" y="4049163"/>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grpSp>
          <p:grpSp>
            <p:nvGrpSpPr>
              <p:cNvPr id="89" name="组合 88">
                <a:extLst>
                  <a:ext uri="{FF2B5EF4-FFF2-40B4-BE49-F238E27FC236}">
                    <a16:creationId xmlns:a16="http://schemas.microsoft.com/office/drawing/2014/main" id="{A2E95CC0-83FA-7707-56BE-0300AEF90BE9}"/>
                  </a:ext>
                </a:extLst>
              </p:cNvPr>
              <p:cNvGrpSpPr/>
              <p:nvPr/>
            </p:nvGrpSpPr>
            <p:grpSpPr>
              <a:xfrm>
                <a:off x="5428785" y="4533925"/>
                <a:ext cx="1504187" cy="665338"/>
                <a:chOff x="5679271" y="4048562"/>
                <a:chExt cx="1504187" cy="665338"/>
              </a:xfrm>
            </p:grpSpPr>
            <p:sp>
              <p:nvSpPr>
                <p:cNvPr id="90" name="立方体 89">
                  <a:extLst>
                    <a:ext uri="{FF2B5EF4-FFF2-40B4-BE49-F238E27FC236}">
                      <a16:creationId xmlns:a16="http://schemas.microsoft.com/office/drawing/2014/main" id="{81804C9E-5FCF-B89C-E185-229F7DA8800A}"/>
                    </a:ext>
                  </a:extLst>
                </p:cNvPr>
                <p:cNvSpPr/>
                <p:nvPr/>
              </p:nvSpPr>
              <p:spPr>
                <a:xfrm>
                  <a:off x="5679271" y="4048562"/>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91" name="立方体 90">
                  <a:extLst>
                    <a:ext uri="{FF2B5EF4-FFF2-40B4-BE49-F238E27FC236}">
                      <a16:creationId xmlns:a16="http://schemas.microsoft.com/office/drawing/2014/main" id="{029010E1-C8BD-A794-4908-0B6D14CB27BF}"/>
                    </a:ext>
                  </a:extLst>
                </p:cNvPr>
                <p:cNvSpPr/>
                <p:nvPr/>
              </p:nvSpPr>
              <p:spPr>
                <a:xfrm>
                  <a:off x="5798762" y="4049163"/>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92" name="立方体 91">
                  <a:extLst>
                    <a:ext uri="{FF2B5EF4-FFF2-40B4-BE49-F238E27FC236}">
                      <a16:creationId xmlns:a16="http://schemas.microsoft.com/office/drawing/2014/main" id="{F331F457-88FC-2099-27DE-1768CD0328FE}"/>
                    </a:ext>
                  </a:extLst>
                </p:cNvPr>
                <p:cNvSpPr/>
                <p:nvPr/>
              </p:nvSpPr>
              <p:spPr>
                <a:xfrm>
                  <a:off x="5920108" y="4048562"/>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93" name="立方体 92">
                  <a:extLst>
                    <a:ext uri="{FF2B5EF4-FFF2-40B4-BE49-F238E27FC236}">
                      <a16:creationId xmlns:a16="http://schemas.microsoft.com/office/drawing/2014/main" id="{63DE5A76-A9FB-512E-AF12-39373970B831}"/>
                    </a:ext>
                  </a:extLst>
                </p:cNvPr>
                <p:cNvSpPr/>
                <p:nvPr/>
              </p:nvSpPr>
              <p:spPr>
                <a:xfrm>
                  <a:off x="6039599" y="4049163"/>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94" name="立方体 93">
                  <a:extLst>
                    <a:ext uri="{FF2B5EF4-FFF2-40B4-BE49-F238E27FC236}">
                      <a16:creationId xmlns:a16="http://schemas.microsoft.com/office/drawing/2014/main" id="{AE22A0BC-840E-F9D3-3785-A7F5CB6201E4}"/>
                    </a:ext>
                  </a:extLst>
                </p:cNvPr>
                <p:cNvSpPr/>
                <p:nvPr/>
              </p:nvSpPr>
              <p:spPr>
                <a:xfrm>
                  <a:off x="6158393" y="4048562"/>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95" name="立方体 94">
                  <a:extLst>
                    <a:ext uri="{FF2B5EF4-FFF2-40B4-BE49-F238E27FC236}">
                      <a16:creationId xmlns:a16="http://schemas.microsoft.com/office/drawing/2014/main" id="{F9740CBF-A5B9-73AC-9F22-4868534E843C}"/>
                    </a:ext>
                  </a:extLst>
                </p:cNvPr>
                <p:cNvSpPr/>
                <p:nvPr/>
              </p:nvSpPr>
              <p:spPr>
                <a:xfrm>
                  <a:off x="6277884" y="4049163"/>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96" name="立方体 95">
                  <a:extLst>
                    <a:ext uri="{FF2B5EF4-FFF2-40B4-BE49-F238E27FC236}">
                      <a16:creationId xmlns:a16="http://schemas.microsoft.com/office/drawing/2014/main" id="{9F7F6ACB-826D-2C0F-F9D9-85E119E7A45A}"/>
                    </a:ext>
                  </a:extLst>
                </p:cNvPr>
                <p:cNvSpPr/>
                <p:nvPr/>
              </p:nvSpPr>
              <p:spPr>
                <a:xfrm>
                  <a:off x="6399230" y="4048562"/>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97" name="立方体 96">
                  <a:extLst>
                    <a:ext uri="{FF2B5EF4-FFF2-40B4-BE49-F238E27FC236}">
                      <a16:creationId xmlns:a16="http://schemas.microsoft.com/office/drawing/2014/main" id="{5D644F4E-C519-6252-7766-652C0296892D}"/>
                    </a:ext>
                  </a:extLst>
                </p:cNvPr>
                <p:cNvSpPr/>
                <p:nvPr/>
              </p:nvSpPr>
              <p:spPr>
                <a:xfrm>
                  <a:off x="6518721" y="4049163"/>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grpSp>
          <p:grpSp>
            <p:nvGrpSpPr>
              <p:cNvPr id="98" name="组合 97">
                <a:extLst>
                  <a:ext uri="{FF2B5EF4-FFF2-40B4-BE49-F238E27FC236}">
                    <a16:creationId xmlns:a16="http://schemas.microsoft.com/office/drawing/2014/main" id="{BA095491-06CD-7EF8-0B79-88C665AC11F0}"/>
                  </a:ext>
                </a:extLst>
              </p:cNvPr>
              <p:cNvGrpSpPr/>
              <p:nvPr/>
            </p:nvGrpSpPr>
            <p:grpSpPr>
              <a:xfrm>
                <a:off x="5428785" y="4416161"/>
                <a:ext cx="1504187" cy="665338"/>
                <a:chOff x="5679271" y="4048562"/>
                <a:chExt cx="1504187" cy="665338"/>
              </a:xfrm>
            </p:grpSpPr>
            <p:sp>
              <p:nvSpPr>
                <p:cNvPr id="99" name="立方体 98">
                  <a:extLst>
                    <a:ext uri="{FF2B5EF4-FFF2-40B4-BE49-F238E27FC236}">
                      <a16:creationId xmlns:a16="http://schemas.microsoft.com/office/drawing/2014/main" id="{DC15C708-F6E6-A0B7-F7A7-C9D755B32B75}"/>
                    </a:ext>
                  </a:extLst>
                </p:cNvPr>
                <p:cNvSpPr/>
                <p:nvPr/>
              </p:nvSpPr>
              <p:spPr>
                <a:xfrm>
                  <a:off x="5679271" y="4048562"/>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00" name="立方体 99">
                  <a:extLst>
                    <a:ext uri="{FF2B5EF4-FFF2-40B4-BE49-F238E27FC236}">
                      <a16:creationId xmlns:a16="http://schemas.microsoft.com/office/drawing/2014/main" id="{BECA3507-8F00-43F9-AA51-6B65BD371CF4}"/>
                    </a:ext>
                  </a:extLst>
                </p:cNvPr>
                <p:cNvSpPr/>
                <p:nvPr/>
              </p:nvSpPr>
              <p:spPr>
                <a:xfrm>
                  <a:off x="5798762" y="4049163"/>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01" name="立方体 100">
                  <a:extLst>
                    <a:ext uri="{FF2B5EF4-FFF2-40B4-BE49-F238E27FC236}">
                      <a16:creationId xmlns:a16="http://schemas.microsoft.com/office/drawing/2014/main" id="{65C85304-55BE-E412-45E8-45136622FBE0}"/>
                    </a:ext>
                  </a:extLst>
                </p:cNvPr>
                <p:cNvSpPr/>
                <p:nvPr/>
              </p:nvSpPr>
              <p:spPr>
                <a:xfrm>
                  <a:off x="5920108" y="4048562"/>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02" name="立方体 101">
                  <a:extLst>
                    <a:ext uri="{FF2B5EF4-FFF2-40B4-BE49-F238E27FC236}">
                      <a16:creationId xmlns:a16="http://schemas.microsoft.com/office/drawing/2014/main" id="{9327F6D3-920B-55EA-0505-9E665FC89555}"/>
                    </a:ext>
                  </a:extLst>
                </p:cNvPr>
                <p:cNvSpPr/>
                <p:nvPr/>
              </p:nvSpPr>
              <p:spPr>
                <a:xfrm>
                  <a:off x="6039599" y="4049163"/>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03" name="立方体 102">
                  <a:extLst>
                    <a:ext uri="{FF2B5EF4-FFF2-40B4-BE49-F238E27FC236}">
                      <a16:creationId xmlns:a16="http://schemas.microsoft.com/office/drawing/2014/main" id="{3E5988CB-2C92-6D2E-B2B8-2D7BD649E3BB}"/>
                    </a:ext>
                  </a:extLst>
                </p:cNvPr>
                <p:cNvSpPr/>
                <p:nvPr/>
              </p:nvSpPr>
              <p:spPr>
                <a:xfrm>
                  <a:off x="6158393" y="4048562"/>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04" name="立方体 103">
                  <a:extLst>
                    <a:ext uri="{FF2B5EF4-FFF2-40B4-BE49-F238E27FC236}">
                      <a16:creationId xmlns:a16="http://schemas.microsoft.com/office/drawing/2014/main" id="{6D2CB328-D436-A859-C7A5-157C58083B2C}"/>
                    </a:ext>
                  </a:extLst>
                </p:cNvPr>
                <p:cNvSpPr/>
                <p:nvPr/>
              </p:nvSpPr>
              <p:spPr>
                <a:xfrm>
                  <a:off x="6277884" y="4049163"/>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05" name="立方体 104">
                  <a:extLst>
                    <a:ext uri="{FF2B5EF4-FFF2-40B4-BE49-F238E27FC236}">
                      <a16:creationId xmlns:a16="http://schemas.microsoft.com/office/drawing/2014/main" id="{D94AA561-4DA5-6756-0182-5BDE8B85F823}"/>
                    </a:ext>
                  </a:extLst>
                </p:cNvPr>
                <p:cNvSpPr/>
                <p:nvPr/>
              </p:nvSpPr>
              <p:spPr>
                <a:xfrm>
                  <a:off x="6399230" y="4048562"/>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06" name="立方体 105">
                  <a:extLst>
                    <a:ext uri="{FF2B5EF4-FFF2-40B4-BE49-F238E27FC236}">
                      <a16:creationId xmlns:a16="http://schemas.microsoft.com/office/drawing/2014/main" id="{E8F0BC7E-9DAC-2B9A-332F-6BB35119CBE2}"/>
                    </a:ext>
                  </a:extLst>
                </p:cNvPr>
                <p:cNvSpPr/>
                <p:nvPr/>
              </p:nvSpPr>
              <p:spPr>
                <a:xfrm>
                  <a:off x="6518721" y="4049163"/>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grpSp>
          <p:grpSp>
            <p:nvGrpSpPr>
              <p:cNvPr id="107" name="组合 106">
                <a:extLst>
                  <a:ext uri="{FF2B5EF4-FFF2-40B4-BE49-F238E27FC236}">
                    <a16:creationId xmlns:a16="http://schemas.microsoft.com/office/drawing/2014/main" id="{E13DCDDB-AEC7-7FC4-1C93-FD9A4EBD0AFE}"/>
                  </a:ext>
                </a:extLst>
              </p:cNvPr>
              <p:cNvGrpSpPr/>
              <p:nvPr/>
            </p:nvGrpSpPr>
            <p:grpSpPr>
              <a:xfrm>
                <a:off x="5428785" y="4288006"/>
                <a:ext cx="1504187" cy="665338"/>
                <a:chOff x="5679271" y="4048562"/>
                <a:chExt cx="1504187" cy="665338"/>
              </a:xfrm>
            </p:grpSpPr>
            <p:sp>
              <p:nvSpPr>
                <p:cNvPr id="108" name="立方体 107">
                  <a:extLst>
                    <a:ext uri="{FF2B5EF4-FFF2-40B4-BE49-F238E27FC236}">
                      <a16:creationId xmlns:a16="http://schemas.microsoft.com/office/drawing/2014/main" id="{7D582C7B-777E-462E-7323-E600FE883082}"/>
                    </a:ext>
                  </a:extLst>
                </p:cNvPr>
                <p:cNvSpPr/>
                <p:nvPr/>
              </p:nvSpPr>
              <p:spPr>
                <a:xfrm>
                  <a:off x="5679271" y="4048562"/>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09" name="立方体 108">
                  <a:extLst>
                    <a:ext uri="{FF2B5EF4-FFF2-40B4-BE49-F238E27FC236}">
                      <a16:creationId xmlns:a16="http://schemas.microsoft.com/office/drawing/2014/main" id="{10E8C28F-2A3F-ED91-E1A2-958FD4633C1C}"/>
                    </a:ext>
                  </a:extLst>
                </p:cNvPr>
                <p:cNvSpPr/>
                <p:nvPr/>
              </p:nvSpPr>
              <p:spPr>
                <a:xfrm>
                  <a:off x="5798762" y="4049163"/>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10" name="立方体 109">
                  <a:extLst>
                    <a:ext uri="{FF2B5EF4-FFF2-40B4-BE49-F238E27FC236}">
                      <a16:creationId xmlns:a16="http://schemas.microsoft.com/office/drawing/2014/main" id="{95915348-1257-059B-8CE6-AA5892ACE009}"/>
                    </a:ext>
                  </a:extLst>
                </p:cNvPr>
                <p:cNvSpPr/>
                <p:nvPr/>
              </p:nvSpPr>
              <p:spPr>
                <a:xfrm>
                  <a:off x="5920108" y="4048562"/>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11" name="立方体 110">
                  <a:extLst>
                    <a:ext uri="{FF2B5EF4-FFF2-40B4-BE49-F238E27FC236}">
                      <a16:creationId xmlns:a16="http://schemas.microsoft.com/office/drawing/2014/main" id="{7BE61E34-60CA-61A1-B040-166B721A5D63}"/>
                    </a:ext>
                  </a:extLst>
                </p:cNvPr>
                <p:cNvSpPr/>
                <p:nvPr/>
              </p:nvSpPr>
              <p:spPr>
                <a:xfrm>
                  <a:off x="6039599" y="4049163"/>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12" name="立方体 111">
                  <a:extLst>
                    <a:ext uri="{FF2B5EF4-FFF2-40B4-BE49-F238E27FC236}">
                      <a16:creationId xmlns:a16="http://schemas.microsoft.com/office/drawing/2014/main" id="{A71FA045-CC49-ECFF-CDB2-3BBEA92499F5}"/>
                    </a:ext>
                  </a:extLst>
                </p:cNvPr>
                <p:cNvSpPr/>
                <p:nvPr/>
              </p:nvSpPr>
              <p:spPr>
                <a:xfrm>
                  <a:off x="6158393" y="4048562"/>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13" name="立方体 112">
                  <a:extLst>
                    <a:ext uri="{FF2B5EF4-FFF2-40B4-BE49-F238E27FC236}">
                      <a16:creationId xmlns:a16="http://schemas.microsoft.com/office/drawing/2014/main" id="{2962B61B-E7B6-B27A-AF39-6FD28963F98C}"/>
                    </a:ext>
                  </a:extLst>
                </p:cNvPr>
                <p:cNvSpPr/>
                <p:nvPr/>
              </p:nvSpPr>
              <p:spPr>
                <a:xfrm>
                  <a:off x="6277884" y="4049163"/>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14" name="立方体 113">
                  <a:extLst>
                    <a:ext uri="{FF2B5EF4-FFF2-40B4-BE49-F238E27FC236}">
                      <a16:creationId xmlns:a16="http://schemas.microsoft.com/office/drawing/2014/main" id="{DF9B8D05-34AC-B6D0-CA79-BBEAF41C7940}"/>
                    </a:ext>
                  </a:extLst>
                </p:cNvPr>
                <p:cNvSpPr/>
                <p:nvPr/>
              </p:nvSpPr>
              <p:spPr>
                <a:xfrm>
                  <a:off x="6399230" y="4048562"/>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15" name="立方体 114">
                  <a:extLst>
                    <a:ext uri="{FF2B5EF4-FFF2-40B4-BE49-F238E27FC236}">
                      <a16:creationId xmlns:a16="http://schemas.microsoft.com/office/drawing/2014/main" id="{E73E8079-1D2A-1E8D-C6EB-CA7EA62CF08E}"/>
                    </a:ext>
                  </a:extLst>
                </p:cNvPr>
                <p:cNvSpPr/>
                <p:nvPr/>
              </p:nvSpPr>
              <p:spPr>
                <a:xfrm>
                  <a:off x="6518721" y="4049163"/>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grpSp>
          <p:grpSp>
            <p:nvGrpSpPr>
              <p:cNvPr id="116" name="组合 115">
                <a:extLst>
                  <a:ext uri="{FF2B5EF4-FFF2-40B4-BE49-F238E27FC236}">
                    <a16:creationId xmlns:a16="http://schemas.microsoft.com/office/drawing/2014/main" id="{5DD086B5-88FA-2518-BD51-DF84CA8B8F0A}"/>
                  </a:ext>
                </a:extLst>
              </p:cNvPr>
              <p:cNvGrpSpPr/>
              <p:nvPr/>
            </p:nvGrpSpPr>
            <p:grpSpPr>
              <a:xfrm>
                <a:off x="5432483" y="4170242"/>
                <a:ext cx="1504187" cy="665338"/>
                <a:chOff x="5679271" y="4048562"/>
                <a:chExt cx="1504187" cy="665338"/>
              </a:xfrm>
            </p:grpSpPr>
            <p:sp>
              <p:nvSpPr>
                <p:cNvPr id="117" name="立方体 116">
                  <a:extLst>
                    <a:ext uri="{FF2B5EF4-FFF2-40B4-BE49-F238E27FC236}">
                      <a16:creationId xmlns:a16="http://schemas.microsoft.com/office/drawing/2014/main" id="{DD2E7CB9-4A8F-7B6D-3A9A-B85E01E14408}"/>
                    </a:ext>
                  </a:extLst>
                </p:cNvPr>
                <p:cNvSpPr/>
                <p:nvPr/>
              </p:nvSpPr>
              <p:spPr>
                <a:xfrm>
                  <a:off x="5679271" y="4048562"/>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18" name="立方体 117">
                  <a:extLst>
                    <a:ext uri="{FF2B5EF4-FFF2-40B4-BE49-F238E27FC236}">
                      <a16:creationId xmlns:a16="http://schemas.microsoft.com/office/drawing/2014/main" id="{DE63C3BB-CBEA-5BD9-E723-EF713D10012A}"/>
                    </a:ext>
                  </a:extLst>
                </p:cNvPr>
                <p:cNvSpPr/>
                <p:nvPr/>
              </p:nvSpPr>
              <p:spPr>
                <a:xfrm>
                  <a:off x="5798762" y="4049163"/>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19" name="立方体 118">
                  <a:extLst>
                    <a:ext uri="{FF2B5EF4-FFF2-40B4-BE49-F238E27FC236}">
                      <a16:creationId xmlns:a16="http://schemas.microsoft.com/office/drawing/2014/main" id="{48E49EE5-84C1-257F-8B5C-B86968442997}"/>
                    </a:ext>
                  </a:extLst>
                </p:cNvPr>
                <p:cNvSpPr/>
                <p:nvPr/>
              </p:nvSpPr>
              <p:spPr>
                <a:xfrm>
                  <a:off x="5920108" y="4048562"/>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20" name="立方体 119">
                  <a:extLst>
                    <a:ext uri="{FF2B5EF4-FFF2-40B4-BE49-F238E27FC236}">
                      <a16:creationId xmlns:a16="http://schemas.microsoft.com/office/drawing/2014/main" id="{AE375059-7F30-C913-150E-E021AAD54FA5}"/>
                    </a:ext>
                  </a:extLst>
                </p:cNvPr>
                <p:cNvSpPr/>
                <p:nvPr/>
              </p:nvSpPr>
              <p:spPr>
                <a:xfrm>
                  <a:off x="6039599" y="4049163"/>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21" name="立方体 120">
                  <a:extLst>
                    <a:ext uri="{FF2B5EF4-FFF2-40B4-BE49-F238E27FC236}">
                      <a16:creationId xmlns:a16="http://schemas.microsoft.com/office/drawing/2014/main" id="{D311EEE1-8D4C-814A-A607-9C8BAD7C9A91}"/>
                    </a:ext>
                  </a:extLst>
                </p:cNvPr>
                <p:cNvSpPr/>
                <p:nvPr/>
              </p:nvSpPr>
              <p:spPr>
                <a:xfrm>
                  <a:off x="6158393" y="4048562"/>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22" name="立方体 121">
                  <a:extLst>
                    <a:ext uri="{FF2B5EF4-FFF2-40B4-BE49-F238E27FC236}">
                      <a16:creationId xmlns:a16="http://schemas.microsoft.com/office/drawing/2014/main" id="{627B5EB7-6DAF-CAED-3C9A-B4ACD9B7F15E}"/>
                    </a:ext>
                  </a:extLst>
                </p:cNvPr>
                <p:cNvSpPr/>
                <p:nvPr/>
              </p:nvSpPr>
              <p:spPr>
                <a:xfrm>
                  <a:off x="6277884" y="4049163"/>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23" name="立方体 122">
                  <a:extLst>
                    <a:ext uri="{FF2B5EF4-FFF2-40B4-BE49-F238E27FC236}">
                      <a16:creationId xmlns:a16="http://schemas.microsoft.com/office/drawing/2014/main" id="{43305B29-66AA-4CAE-05BD-9677A3C7DA46}"/>
                    </a:ext>
                  </a:extLst>
                </p:cNvPr>
                <p:cNvSpPr/>
                <p:nvPr/>
              </p:nvSpPr>
              <p:spPr>
                <a:xfrm>
                  <a:off x="6399230" y="4048562"/>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24" name="立方体 123">
                  <a:extLst>
                    <a:ext uri="{FF2B5EF4-FFF2-40B4-BE49-F238E27FC236}">
                      <a16:creationId xmlns:a16="http://schemas.microsoft.com/office/drawing/2014/main" id="{944F2903-D834-6F92-1768-213C1A9C7674}"/>
                    </a:ext>
                  </a:extLst>
                </p:cNvPr>
                <p:cNvSpPr/>
                <p:nvPr/>
              </p:nvSpPr>
              <p:spPr>
                <a:xfrm>
                  <a:off x="6518721" y="4049163"/>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grpSp>
          <p:grpSp>
            <p:nvGrpSpPr>
              <p:cNvPr id="125" name="组合 124">
                <a:extLst>
                  <a:ext uri="{FF2B5EF4-FFF2-40B4-BE49-F238E27FC236}">
                    <a16:creationId xmlns:a16="http://schemas.microsoft.com/office/drawing/2014/main" id="{89B2B8A9-9BD2-44B2-DC8D-9EBE21F3F5CB}"/>
                  </a:ext>
                </a:extLst>
              </p:cNvPr>
              <p:cNvGrpSpPr/>
              <p:nvPr/>
            </p:nvGrpSpPr>
            <p:grpSpPr>
              <a:xfrm>
                <a:off x="5425087" y="4052478"/>
                <a:ext cx="1504187" cy="665338"/>
                <a:chOff x="5679271" y="4048562"/>
                <a:chExt cx="1504187" cy="665338"/>
              </a:xfrm>
            </p:grpSpPr>
            <p:sp>
              <p:nvSpPr>
                <p:cNvPr id="126" name="立方体 125">
                  <a:extLst>
                    <a:ext uri="{FF2B5EF4-FFF2-40B4-BE49-F238E27FC236}">
                      <a16:creationId xmlns:a16="http://schemas.microsoft.com/office/drawing/2014/main" id="{455DBBBB-02A9-BFD6-03DE-B9D332F30FA2}"/>
                    </a:ext>
                  </a:extLst>
                </p:cNvPr>
                <p:cNvSpPr/>
                <p:nvPr/>
              </p:nvSpPr>
              <p:spPr>
                <a:xfrm>
                  <a:off x="5679271" y="4048562"/>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27" name="立方体 126">
                  <a:extLst>
                    <a:ext uri="{FF2B5EF4-FFF2-40B4-BE49-F238E27FC236}">
                      <a16:creationId xmlns:a16="http://schemas.microsoft.com/office/drawing/2014/main" id="{E3E1EB9E-FB6D-0B3D-366D-F00AEECDD7ED}"/>
                    </a:ext>
                  </a:extLst>
                </p:cNvPr>
                <p:cNvSpPr/>
                <p:nvPr/>
              </p:nvSpPr>
              <p:spPr>
                <a:xfrm>
                  <a:off x="5798762" y="4049163"/>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28" name="立方体 127">
                  <a:extLst>
                    <a:ext uri="{FF2B5EF4-FFF2-40B4-BE49-F238E27FC236}">
                      <a16:creationId xmlns:a16="http://schemas.microsoft.com/office/drawing/2014/main" id="{637AED61-44E0-B20F-82EE-11AFDF96D79A}"/>
                    </a:ext>
                  </a:extLst>
                </p:cNvPr>
                <p:cNvSpPr/>
                <p:nvPr/>
              </p:nvSpPr>
              <p:spPr>
                <a:xfrm>
                  <a:off x="5920108" y="4048562"/>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29" name="立方体 128">
                  <a:extLst>
                    <a:ext uri="{FF2B5EF4-FFF2-40B4-BE49-F238E27FC236}">
                      <a16:creationId xmlns:a16="http://schemas.microsoft.com/office/drawing/2014/main" id="{2BED42BF-D4C6-C6AC-522F-263E49481003}"/>
                    </a:ext>
                  </a:extLst>
                </p:cNvPr>
                <p:cNvSpPr/>
                <p:nvPr/>
              </p:nvSpPr>
              <p:spPr>
                <a:xfrm>
                  <a:off x="6039599" y="4049163"/>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30" name="立方体 129">
                  <a:extLst>
                    <a:ext uri="{FF2B5EF4-FFF2-40B4-BE49-F238E27FC236}">
                      <a16:creationId xmlns:a16="http://schemas.microsoft.com/office/drawing/2014/main" id="{6C58DF90-AA5D-575C-815C-1E5BAC913992}"/>
                    </a:ext>
                  </a:extLst>
                </p:cNvPr>
                <p:cNvSpPr/>
                <p:nvPr/>
              </p:nvSpPr>
              <p:spPr>
                <a:xfrm>
                  <a:off x="6158393" y="4048562"/>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31" name="立方体 130">
                  <a:extLst>
                    <a:ext uri="{FF2B5EF4-FFF2-40B4-BE49-F238E27FC236}">
                      <a16:creationId xmlns:a16="http://schemas.microsoft.com/office/drawing/2014/main" id="{08E79318-C65A-E2E3-15ED-6EE6D64750D0}"/>
                    </a:ext>
                  </a:extLst>
                </p:cNvPr>
                <p:cNvSpPr/>
                <p:nvPr/>
              </p:nvSpPr>
              <p:spPr>
                <a:xfrm>
                  <a:off x="6277884" y="4049163"/>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32" name="立方体 131">
                  <a:extLst>
                    <a:ext uri="{FF2B5EF4-FFF2-40B4-BE49-F238E27FC236}">
                      <a16:creationId xmlns:a16="http://schemas.microsoft.com/office/drawing/2014/main" id="{67CE3C8A-3C39-C225-3038-7B6052A3B809}"/>
                    </a:ext>
                  </a:extLst>
                </p:cNvPr>
                <p:cNvSpPr/>
                <p:nvPr/>
              </p:nvSpPr>
              <p:spPr>
                <a:xfrm>
                  <a:off x="6399230" y="4048562"/>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33" name="立方体 132">
                  <a:extLst>
                    <a:ext uri="{FF2B5EF4-FFF2-40B4-BE49-F238E27FC236}">
                      <a16:creationId xmlns:a16="http://schemas.microsoft.com/office/drawing/2014/main" id="{9A67D71A-CA8C-17CD-163E-F0EC63C421D7}"/>
                    </a:ext>
                  </a:extLst>
                </p:cNvPr>
                <p:cNvSpPr/>
                <p:nvPr/>
              </p:nvSpPr>
              <p:spPr>
                <a:xfrm>
                  <a:off x="6518721" y="4049163"/>
                  <a:ext cx="664737" cy="664737"/>
                </a:xfrm>
                <a:prstGeom prst="cube">
                  <a:avLst>
                    <a:gd name="adj" fmla="val 81481"/>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grpSp>
        </p:grpSp>
        <p:sp>
          <p:nvSpPr>
            <p:cNvPr id="138" name="箭头: 下 137">
              <a:extLst>
                <a:ext uri="{FF2B5EF4-FFF2-40B4-BE49-F238E27FC236}">
                  <a16:creationId xmlns:a16="http://schemas.microsoft.com/office/drawing/2014/main" id="{11A530F1-4D71-39D9-63F0-B4159B9E392B}"/>
                </a:ext>
              </a:extLst>
            </p:cNvPr>
            <p:cNvSpPr/>
            <p:nvPr/>
          </p:nvSpPr>
          <p:spPr>
            <a:xfrm rot="16200000">
              <a:off x="4988076" y="4514375"/>
              <a:ext cx="259773" cy="427811"/>
            </a:xfrm>
            <a:prstGeom prst="downArrow">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grpSp>
      <p:grpSp>
        <p:nvGrpSpPr>
          <p:cNvPr id="157" name="组合 156">
            <a:extLst>
              <a:ext uri="{FF2B5EF4-FFF2-40B4-BE49-F238E27FC236}">
                <a16:creationId xmlns:a16="http://schemas.microsoft.com/office/drawing/2014/main" id="{4F0E1B93-556A-651C-AF0A-C86DAC2884C3}"/>
              </a:ext>
            </a:extLst>
          </p:cNvPr>
          <p:cNvGrpSpPr/>
          <p:nvPr/>
        </p:nvGrpSpPr>
        <p:grpSpPr>
          <a:xfrm>
            <a:off x="6399792" y="2748162"/>
            <a:ext cx="1728833" cy="995157"/>
            <a:chOff x="6399799" y="2748162"/>
            <a:chExt cx="1665271" cy="995157"/>
          </a:xfrm>
        </p:grpSpPr>
        <p:sp>
          <p:nvSpPr>
            <p:cNvPr id="139" name="矩形: 圆角 138">
              <a:extLst>
                <a:ext uri="{FF2B5EF4-FFF2-40B4-BE49-F238E27FC236}">
                  <a16:creationId xmlns:a16="http://schemas.microsoft.com/office/drawing/2014/main" id="{62517470-E406-A44A-5B44-F9E2E4B6D532}"/>
                </a:ext>
              </a:extLst>
            </p:cNvPr>
            <p:cNvSpPr/>
            <p:nvPr/>
          </p:nvSpPr>
          <p:spPr>
            <a:xfrm>
              <a:off x="6913754" y="3039789"/>
              <a:ext cx="1151316" cy="475991"/>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a:solidFill>
                    <a:schemeClr val="tx1"/>
                  </a:solidFill>
                </a:rPr>
                <a:t>correlation</a:t>
              </a:r>
              <a:endParaRPr kumimoji="1" lang="en-US" sz="1600">
                <a:solidFill>
                  <a:schemeClr val="tx1"/>
                </a:solidFill>
              </a:endParaRPr>
            </a:p>
          </p:txBody>
        </p:sp>
        <p:sp>
          <p:nvSpPr>
            <p:cNvPr id="140" name="箭头: 下 139">
              <a:extLst>
                <a:ext uri="{FF2B5EF4-FFF2-40B4-BE49-F238E27FC236}">
                  <a16:creationId xmlns:a16="http://schemas.microsoft.com/office/drawing/2014/main" id="{D960BA38-8731-35FE-4EDA-A9A05618542D}"/>
                </a:ext>
              </a:extLst>
            </p:cNvPr>
            <p:cNvSpPr/>
            <p:nvPr/>
          </p:nvSpPr>
          <p:spPr>
            <a:xfrm rot="18043884">
              <a:off x="6483818" y="2664143"/>
              <a:ext cx="259773" cy="427811"/>
            </a:xfrm>
            <a:prstGeom prst="downArrow">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41" name="箭头: 下 140">
              <a:extLst>
                <a:ext uri="{FF2B5EF4-FFF2-40B4-BE49-F238E27FC236}">
                  <a16:creationId xmlns:a16="http://schemas.microsoft.com/office/drawing/2014/main" id="{590EA71B-B984-2FAA-9F04-93F39BB407C0}"/>
                </a:ext>
              </a:extLst>
            </p:cNvPr>
            <p:cNvSpPr/>
            <p:nvPr/>
          </p:nvSpPr>
          <p:spPr>
            <a:xfrm rot="14052272">
              <a:off x="6529122" y="3399527"/>
              <a:ext cx="259773" cy="427811"/>
            </a:xfrm>
            <a:prstGeom prst="downArrow">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grpSp>
      <p:grpSp>
        <p:nvGrpSpPr>
          <p:cNvPr id="158" name="组合 157">
            <a:extLst>
              <a:ext uri="{FF2B5EF4-FFF2-40B4-BE49-F238E27FC236}">
                <a16:creationId xmlns:a16="http://schemas.microsoft.com/office/drawing/2014/main" id="{209CAF72-B46D-FE59-5D87-D3718D3B9011}"/>
              </a:ext>
            </a:extLst>
          </p:cNvPr>
          <p:cNvGrpSpPr/>
          <p:nvPr/>
        </p:nvGrpSpPr>
        <p:grpSpPr>
          <a:xfrm>
            <a:off x="8226606" y="1883944"/>
            <a:ext cx="3831707" cy="2767745"/>
            <a:chOff x="8226606" y="1883944"/>
            <a:chExt cx="3831707" cy="2767745"/>
          </a:xfrm>
        </p:grpSpPr>
        <p:sp>
          <p:nvSpPr>
            <p:cNvPr id="142" name="箭头: 下 141">
              <a:extLst>
                <a:ext uri="{FF2B5EF4-FFF2-40B4-BE49-F238E27FC236}">
                  <a16:creationId xmlns:a16="http://schemas.microsoft.com/office/drawing/2014/main" id="{FE95485C-1DF2-1628-E405-B0A06EB2F302}"/>
                </a:ext>
              </a:extLst>
            </p:cNvPr>
            <p:cNvSpPr/>
            <p:nvPr/>
          </p:nvSpPr>
          <p:spPr>
            <a:xfrm rot="16200000">
              <a:off x="8310625" y="3059120"/>
              <a:ext cx="259773" cy="427811"/>
            </a:xfrm>
            <a:prstGeom prst="downArrow">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pic>
          <p:nvPicPr>
            <p:cNvPr id="143" name="图片 142">
              <a:extLst>
                <a:ext uri="{FF2B5EF4-FFF2-40B4-BE49-F238E27FC236}">
                  <a16:creationId xmlns:a16="http://schemas.microsoft.com/office/drawing/2014/main" id="{F35BC3B2-9271-5112-9147-C4923700F69E}"/>
                </a:ext>
              </a:extLst>
            </p:cNvPr>
            <p:cNvPicPr>
              <a:picLocks noChangeAspect="1"/>
            </p:cNvPicPr>
            <p:nvPr/>
          </p:nvPicPr>
          <p:blipFill>
            <a:blip r:embed="rId7"/>
            <a:stretch>
              <a:fillRect/>
            </a:stretch>
          </p:blipFill>
          <p:spPr>
            <a:xfrm>
              <a:off x="8724491" y="2324724"/>
              <a:ext cx="2735824" cy="1845518"/>
            </a:xfrm>
            <a:prstGeom prst="rect">
              <a:avLst/>
            </a:prstGeom>
          </p:spPr>
        </p:pic>
        <p:grpSp>
          <p:nvGrpSpPr>
            <p:cNvPr id="144" name="组合 143">
              <a:extLst>
                <a:ext uri="{FF2B5EF4-FFF2-40B4-BE49-F238E27FC236}">
                  <a16:creationId xmlns:a16="http://schemas.microsoft.com/office/drawing/2014/main" id="{A3194E62-F80E-C480-08DF-4A6B7A2BE2F0}"/>
                </a:ext>
              </a:extLst>
            </p:cNvPr>
            <p:cNvGrpSpPr/>
            <p:nvPr/>
          </p:nvGrpSpPr>
          <p:grpSpPr>
            <a:xfrm>
              <a:off x="11596648" y="1883944"/>
              <a:ext cx="461665" cy="2767745"/>
              <a:chOff x="32205199" y="2899484"/>
              <a:chExt cx="1204113" cy="6145232"/>
            </a:xfrm>
          </p:grpSpPr>
          <p:pic>
            <p:nvPicPr>
              <p:cNvPr id="145" name="图片 144">
                <a:extLst>
                  <a:ext uri="{FF2B5EF4-FFF2-40B4-BE49-F238E27FC236}">
                    <a16:creationId xmlns:a16="http://schemas.microsoft.com/office/drawing/2014/main" id="{37E7670A-7A5F-4288-1598-EF3BD46E04D6}"/>
                  </a:ext>
                </a:extLst>
              </p:cNvPr>
              <p:cNvPicPr>
                <a:picLocks noChangeAspect="1"/>
              </p:cNvPicPr>
              <p:nvPr/>
            </p:nvPicPr>
            <p:blipFill>
              <a:blip r:embed="rId8"/>
              <a:stretch>
                <a:fillRect/>
              </a:stretch>
            </p:blipFill>
            <p:spPr>
              <a:xfrm>
                <a:off x="32322706" y="4046235"/>
                <a:ext cx="382916" cy="3948376"/>
              </a:xfrm>
              <a:prstGeom prst="rect">
                <a:avLst/>
              </a:prstGeom>
            </p:spPr>
          </p:pic>
          <p:grpSp>
            <p:nvGrpSpPr>
              <p:cNvPr id="146" name="组合 145">
                <a:extLst>
                  <a:ext uri="{FF2B5EF4-FFF2-40B4-BE49-F238E27FC236}">
                    <a16:creationId xmlns:a16="http://schemas.microsoft.com/office/drawing/2014/main" id="{289222FD-20F0-60BA-0FE3-5F3E9E58B9A7}"/>
                  </a:ext>
                </a:extLst>
              </p:cNvPr>
              <p:cNvGrpSpPr/>
              <p:nvPr/>
            </p:nvGrpSpPr>
            <p:grpSpPr>
              <a:xfrm>
                <a:off x="32205199" y="2899484"/>
                <a:ext cx="1204113" cy="6145232"/>
                <a:chOff x="32246377" y="2788906"/>
                <a:chExt cx="1204113" cy="6145232"/>
              </a:xfrm>
            </p:grpSpPr>
            <p:sp>
              <p:nvSpPr>
                <p:cNvPr id="147" name="文本框 146">
                  <a:extLst>
                    <a:ext uri="{FF2B5EF4-FFF2-40B4-BE49-F238E27FC236}">
                      <a16:creationId xmlns:a16="http://schemas.microsoft.com/office/drawing/2014/main" id="{41A52490-F8C1-EA0F-7484-5CF4D9703130}"/>
                    </a:ext>
                  </a:extLst>
                </p:cNvPr>
                <p:cNvSpPr txBox="1"/>
                <p:nvPr/>
              </p:nvSpPr>
              <p:spPr>
                <a:xfrm rot="5400000">
                  <a:off x="31306343" y="3728940"/>
                  <a:ext cx="3084182" cy="1204113"/>
                </a:xfrm>
                <a:prstGeom prst="rect">
                  <a:avLst/>
                </a:prstGeom>
                <a:noFill/>
              </p:spPr>
              <p:txBody>
                <a:bodyPr wrap="square" rtlCol="0">
                  <a:spAutoFit/>
                </a:bodyPr>
                <a:lstStyle/>
                <a:p>
                  <a:pPr algn="ctr"/>
                  <a:r>
                    <a:rPr lang="en-US" altLang="zh-CN" sz="1200" b="1" dirty="0"/>
                    <a:t>High</a:t>
                  </a:r>
                  <a:r>
                    <a:rPr lang="zh-CN" altLang="en-US" sz="1200" b="1" dirty="0"/>
                    <a:t> </a:t>
                  </a:r>
                  <a:r>
                    <a:rPr lang="en-US" altLang="zh-CN" sz="1200" b="1" dirty="0"/>
                    <a:t>correlation</a:t>
                  </a:r>
                </a:p>
              </p:txBody>
            </p:sp>
            <p:sp>
              <p:nvSpPr>
                <p:cNvPr id="148" name="文本框 147">
                  <a:extLst>
                    <a:ext uri="{FF2B5EF4-FFF2-40B4-BE49-F238E27FC236}">
                      <a16:creationId xmlns:a16="http://schemas.microsoft.com/office/drawing/2014/main" id="{BFB5E9EF-6477-94D1-29C9-497289A8805A}"/>
                    </a:ext>
                  </a:extLst>
                </p:cNvPr>
                <p:cNvSpPr txBox="1"/>
                <p:nvPr/>
              </p:nvSpPr>
              <p:spPr>
                <a:xfrm rot="5400000">
                  <a:off x="31729340" y="7233919"/>
                  <a:ext cx="2677970" cy="722467"/>
                </a:xfrm>
                <a:prstGeom prst="rect">
                  <a:avLst/>
                </a:prstGeom>
                <a:noFill/>
              </p:spPr>
              <p:txBody>
                <a:bodyPr wrap="square" rtlCol="0">
                  <a:spAutoFit/>
                </a:bodyPr>
                <a:lstStyle/>
                <a:p>
                  <a:pPr algn="ctr"/>
                  <a:r>
                    <a:rPr lang="en-US" altLang="zh-CN" sz="1200" b="1" dirty="0"/>
                    <a:t>Low</a:t>
                  </a:r>
                </a:p>
              </p:txBody>
            </p:sp>
            <p:sp>
              <p:nvSpPr>
                <p:cNvPr id="149" name="下箭头 2">
                  <a:extLst>
                    <a:ext uri="{FF2B5EF4-FFF2-40B4-BE49-F238E27FC236}">
                      <a16:creationId xmlns:a16="http://schemas.microsoft.com/office/drawing/2014/main" id="{480A0B71-F13F-4EEA-F351-312473426D07}"/>
                    </a:ext>
                  </a:extLst>
                </p:cNvPr>
                <p:cNvSpPr/>
                <p:nvPr/>
              </p:nvSpPr>
              <p:spPr>
                <a:xfrm>
                  <a:off x="32902794" y="5850073"/>
                  <a:ext cx="292389" cy="109246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grpSp>
        </p:grpSp>
      </p:grpSp>
      <p:grpSp>
        <p:nvGrpSpPr>
          <p:cNvPr id="159" name="组合 158">
            <a:extLst>
              <a:ext uri="{FF2B5EF4-FFF2-40B4-BE49-F238E27FC236}">
                <a16:creationId xmlns:a16="http://schemas.microsoft.com/office/drawing/2014/main" id="{BDFB841E-E2A9-B69E-1365-9510BE396846}"/>
              </a:ext>
            </a:extLst>
          </p:cNvPr>
          <p:cNvGrpSpPr/>
          <p:nvPr/>
        </p:nvGrpSpPr>
        <p:grpSpPr>
          <a:xfrm>
            <a:off x="9099749" y="4288006"/>
            <a:ext cx="2137471" cy="1301328"/>
            <a:chOff x="9099749" y="4288006"/>
            <a:chExt cx="2137471" cy="1301328"/>
          </a:xfrm>
        </p:grpSpPr>
        <p:sp>
          <p:nvSpPr>
            <p:cNvPr id="150" name="箭头: 下 149">
              <a:extLst>
                <a:ext uri="{FF2B5EF4-FFF2-40B4-BE49-F238E27FC236}">
                  <a16:creationId xmlns:a16="http://schemas.microsoft.com/office/drawing/2014/main" id="{E963FF66-6D89-170A-18EA-2191F7A52946}"/>
                </a:ext>
              </a:extLst>
            </p:cNvPr>
            <p:cNvSpPr/>
            <p:nvPr/>
          </p:nvSpPr>
          <p:spPr>
            <a:xfrm>
              <a:off x="10038599" y="4288006"/>
              <a:ext cx="259773" cy="427811"/>
            </a:xfrm>
            <a:prstGeom prst="downArrow">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51" name="矩形: 圆角 150">
              <a:extLst>
                <a:ext uri="{FF2B5EF4-FFF2-40B4-BE49-F238E27FC236}">
                  <a16:creationId xmlns:a16="http://schemas.microsoft.com/office/drawing/2014/main" id="{8B4355E7-2EF9-68BC-91BB-EB7A7351AACA}"/>
                </a:ext>
              </a:extLst>
            </p:cNvPr>
            <p:cNvSpPr/>
            <p:nvPr/>
          </p:nvSpPr>
          <p:spPr>
            <a:xfrm>
              <a:off x="9099749" y="4824473"/>
              <a:ext cx="2137471" cy="764861"/>
            </a:xfrm>
            <a:prstGeom prst="roundRect">
              <a:avLst/>
            </a:prstGeom>
            <a:solidFill>
              <a:schemeClr val="accent1">
                <a:lumMod val="20000"/>
                <a:lumOff val="80000"/>
                <a:alpha val="28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a:solidFill>
                    <a:schemeClr val="tx1"/>
                  </a:solidFill>
                </a:rPr>
                <a:t>QP Map Encoding</a:t>
              </a:r>
              <a:endParaRPr kumimoji="1" lang="en-US" sz="1600">
                <a:solidFill>
                  <a:schemeClr val="tx1"/>
                </a:solidFill>
              </a:endParaRPr>
            </a:p>
          </p:txBody>
        </p:sp>
      </p:grpSp>
      <p:sp>
        <p:nvSpPr>
          <p:cNvPr id="50" name="椭圆 49">
            <a:extLst>
              <a:ext uri="{FF2B5EF4-FFF2-40B4-BE49-F238E27FC236}">
                <a16:creationId xmlns:a16="http://schemas.microsoft.com/office/drawing/2014/main" id="{B09542D3-611E-B0BC-260E-FACF1775360B}"/>
              </a:ext>
            </a:extLst>
          </p:cNvPr>
          <p:cNvSpPr/>
          <p:nvPr/>
        </p:nvSpPr>
        <p:spPr>
          <a:xfrm>
            <a:off x="-4026279" y="2949561"/>
            <a:ext cx="1288472" cy="991998"/>
          </a:xfrm>
          <a:prstGeom prst="ellipse">
            <a:avLst/>
          </a:prstGeom>
          <a:solidFill>
            <a:schemeClr val="accent1">
              <a:lumMod val="20000"/>
              <a:lumOff val="80000"/>
              <a:alpha val="58000"/>
            </a:schemeClr>
          </a:solidFill>
          <a:ln w="254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3" name="文本框 2">
            <a:extLst>
              <a:ext uri="{FF2B5EF4-FFF2-40B4-BE49-F238E27FC236}">
                <a16:creationId xmlns:a16="http://schemas.microsoft.com/office/drawing/2014/main" id="{A4B9A6FA-1B9C-D586-C96D-3214305A2F65}"/>
              </a:ext>
            </a:extLst>
          </p:cNvPr>
          <p:cNvSpPr txBox="1"/>
          <p:nvPr/>
        </p:nvSpPr>
        <p:spPr>
          <a:xfrm>
            <a:off x="380672" y="1080745"/>
            <a:ext cx="11811328" cy="461665"/>
          </a:xfrm>
          <a:prstGeom prst="rect">
            <a:avLst/>
          </a:prstGeom>
          <a:noFill/>
        </p:spPr>
        <p:txBody>
          <a:bodyPr wrap="square">
            <a:spAutoFit/>
          </a:bodyPr>
          <a:lstStyle/>
          <a:p>
            <a:r>
              <a:rPr lang="en-US" sz="2400" b="0" i="0" kern="1200">
                <a:effectLst/>
                <a:latin typeface="+mn-lt"/>
                <a:ea typeface="+mn-ea"/>
                <a:cs typeface="+mn-cs"/>
              </a:rPr>
              <a:t>Allocating </a:t>
            </a:r>
            <a:r>
              <a:rPr lang="en-US" sz="2400" b="0" i="0" kern="1200">
                <a:solidFill>
                  <a:schemeClr val="accent1"/>
                </a:solidFill>
                <a:effectLst/>
                <a:latin typeface="+mn-lt"/>
                <a:ea typeface="+mn-ea"/>
                <a:cs typeface="+mn-cs"/>
              </a:rPr>
              <a:t>more</a:t>
            </a:r>
            <a:r>
              <a:rPr lang="en-US" sz="2400" b="0" i="0" kern="1200">
                <a:effectLst/>
                <a:latin typeface="+mn-lt"/>
                <a:ea typeface="+mn-ea"/>
                <a:cs typeface="+mn-cs"/>
              </a:rPr>
              <a:t> bitrate to </a:t>
            </a:r>
            <a:r>
              <a:rPr lang="en-US" sz="2400" b="0" i="0" kern="1200">
                <a:solidFill>
                  <a:schemeClr val="accent1"/>
                </a:solidFill>
                <a:effectLst/>
                <a:latin typeface="+mn-lt"/>
                <a:ea typeface="+mn-ea"/>
                <a:cs typeface="+mn-cs"/>
              </a:rPr>
              <a:t>chat-important</a:t>
            </a:r>
            <a:r>
              <a:rPr lang="en-US" sz="2400" b="0" i="0" kern="1200">
                <a:effectLst/>
                <a:latin typeface="+mn-lt"/>
                <a:ea typeface="+mn-ea"/>
                <a:cs typeface="+mn-cs"/>
              </a:rPr>
              <a:t> regions and </a:t>
            </a:r>
            <a:r>
              <a:rPr lang="en-US" sz="2400" b="0" i="0" kern="1200">
                <a:solidFill>
                  <a:schemeClr val="accent1"/>
                </a:solidFill>
                <a:effectLst/>
                <a:latin typeface="+mn-lt"/>
                <a:ea typeface="+mn-ea"/>
                <a:cs typeface="+mn-cs"/>
              </a:rPr>
              <a:t>less</a:t>
            </a:r>
            <a:r>
              <a:rPr lang="en-US" sz="2400" b="0" i="0" kern="1200">
                <a:effectLst/>
                <a:latin typeface="+mn-lt"/>
                <a:ea typeface="+mn-ea"/>
                <a:cs typeface="+mn-cs"/>
              </a:rPr>
              <a:t> to </a:t>
            </a:r>
            <a:r>
              <a:rPr lang="en-US" sz="2400" b="0" i="0" kern="1200">
                <a:solidFill>
                  <a:schemeClr val="accent1"/>
                </a:solidFill>
                <a:effectLst/>
                <a:latin typeface="+mn-lt"/>
                <a:ea typeface="+mn-ea"/>
                <a:cs typeface="+mn-cs"/>
              </a:rPr>
              <a:t>irrelevant</a:t>
            </a:r>
            <a:r>
              <a:rPr lang="en-US" sz="2400" b="0" i="0" kern="1200">
                <a:effectLst/>
                <a:latin typeface="+mn-lt"/>
                <a:ea typeface="+mn-ea"/>
                <a:cs typeface="+mn-cs"/>
              </a:rPr>
              <a:t> regions.</a:t>
            </a:r>
            <a:endParaRPr lang="en-US" sz="2400"/>
          </a:p>
        </p:txBody>
      </p:sp>
    </p:spTree>
    <p:extLst>
      <p:ext uri="{BB962C8B-B14F-4D97-AF65-F5344CB8AC3E}">
        <p14:creationId xmlns:p14="http://schemas.microsoft.com/office/powerpoint/2010/main" val="111866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par>
                                <p:cTn id="8" presetID="22" presetClass="entr" presetSubtype="8" fill="hold" nodeType="withEffect">
                                  <p:stCondLst>
                                    <p:cond delay="500"/>
                                  </p:stCondLst>
                                  <p:childTnLst>
                                    <p:set>
                                      <p:cBhvr>
                                        <p:cTn id="9" dur="1" fill="hold">
                                          <p:stCondLst>
                                            <p:cond delay="0"/>
                                          </p:stCondLst>
                                        </p:cTn>
                                        <p:tgtEl>
                                          <p:spTgt spid="154"/>
                                        </p:tgtEl>
                                        <p:attrNameLst>
                                          <p:attrName>style.visibility</p:attrName>
                                        </p:attrNameLst>
                                      </p:cBhvr>
                                      <p:to>
                                        <p:strVal val="visible"/>
                                      </p:to>
                                    </p:set>
                                    <p:animEffect transition="in" filter="wipe(left)">
                                      <p:cBhvr>
                                        <p:cTn id="10" dur="500"/>
                                        <p:tgtEl>
                                          <p:spTgt spid="154"/>
                                        </p:tgtEl>
                                      </p:cBhvr>
                                    </p:animEffect>
                                  </p:childTnLst>
                                </p:cTn>
                              </p:par>
                              <p:par>
                                <p:cTn id="11" presetID="22" presetClass="entr" presetSubtype="8" fill="hold" nodeType="withEffect">
                                  <p:stCondLst>
                                    <p:cond delay="1000"/>
                                  </p:stCondLst>
                                  <p:childTnLst>
                                    <p:set>
                                      <p:cBhvr>
                                        <p:cTn id="12" dur="1" fill="hold">
                                          <p:stCondLst>
                                            <p:cond delay="0"/>
                                          </p:stCondLst>
                                        </p:cTn>
                                        <p:tgtEl>
                                          <p:spTgt spid="155"/>
                                        </p:tgtEl>
                                        <p:attrNameLst>
                                          <p:attrName>style.visibility</p:attrName>
                                        </p:attrNameLst>
                                      </p:cBhvr>
                                      <p:to>
                                        <p:strVal val="visible"/>
                                      </p:to>
                                    </p:set>
                                    <p:animEffect transition="in" filter="wipe(left)">
                                      <p:cBhvr>
                                        <p:cTn id="13" dur="500"/>
                                        <p:tgtEl>
                                          <p:spTgt spid="155"/>
                                        </p:tgtEl>
                                      </p:cBhvr>
                                    </p:animEffect>
                                  </p:childTnLst>
                                </p:cTn>
                              </p:par>
                              <p:par>
                                <p:cTn id="14" presetID="22" presetClass="entr" presetSubtype="8" fill="hold" nodeType="withEffect">
                                  <p:stCondLst>
                                    <p:cond delay="1500"/>
                                  </p:stCondLst>
                                  <p:childTnLst>
                                    <p:set>
                                      <p:cBhvr>
                                        <p:cTn id="15" dur="1" fill="hold">
                                          <p:stCondLst>
                                            <p:cond delay="0"/>
                                          </p:stCondLst>
                                        </p:cTn>
                                        <p:tgtEl>
                                          <p:spTgt spid="156"/>
                                        </p:tgtEl>
                                        <p:attrNameLst>
                                          <p:attrName>style.visibility</p:attrName>
                                        </p:attrNameLst>
                                      </p:cBhvr>
                                      <p:to>
                                        <p:strVal val="visible"/>
                                      </p:to>
                                    </p:set>
                                    <p:animEffect transition="in" filter="wipe(left)">
                                      <p:cBhvr>
                                        <p:cTn id="16" dur="500"/>
                                        <p:tgtEl>
                                          <p:spTgt spid="156"/>
                                        </p:tgtEl>
                                      </p:cBhvr>
                                    </p:animEffect>
                                  </p:childTnLst>
                                </p:cTn>
                              </p:par>
                              <p:par>
                                <p:cTn id="17" presetID="22" presetClass="entr" presetSubtype="8" fill="hold" nodeType="withEffect">
                                  <p:stCondLst>
                                    <p:cond delay="2000"/>
                                  </p:stCondLst>
                                  <p:childTnLst>
                                    <p:set>
                                      <p:cBhvr>
                                        <p:cTn id="18" dur="1" fill="hold">
                                          <p:stCondLst>
                                            <p:cond delay="0"/>
                                          </p:stCondLst>
                                        </p:cTn>
                                        <p:tgtEl>
                                          <p:spTgt spid="157"/>
                                        </p:tgtEl>
                                        <p:attrNameLst>
                                          <p:attrName>style.visibility</p:attrName>
                                        </p:attrNameLst>
                                      </p:cBhvr>
                                      <p:to>
                                        <p:strVal val="visible"/>
                                      </p:to>
                                    </p:set>
                                    <p:animEffect transition="in" filter="wipe(left)">
                                      <p:cBhvr>
                                        <p:cTn id="19" dur="500"/>
                                        <p:tgtEl>
                                          <p:spTgt spid="157"/>
                                        </p:tgtEl>
                                      </p:cBhvr>
                                    </p:animEffect>
                                  </p:childTnLst>
                                </p:cTn>
                              </p:par>
                              <p:par>
                                <p:cTn id="20" presetID="22" presetClass="entr" presetSubtype="8" fill="hold" nodeType="withEffect">
                                  <p:stCondLst>
                                    <p:cond delay="2500"/>
                                  </p:stCondLst>
                                  <p:childTnLst>
                                    <p:set>
                                      <p:cBhvr>
                                        <p:cTn id="21" dur="1" fill="hold">
                                          <p:stCondLst>
                                            <p:cond delay="0"/>
                                          </p:stCondLst>
                                        </p:cTn>
                                        <p:tgtEl>
                                          <p:spTgt spid="158"/>
                                        </p:tgtEl>
                                        <p:attrNameLst>
                                          <p:attrName>style.visibility</p:attrName>
                                        </p:attrNameLst>
                                      </p:cBhvr>
                                      <p:to>
                                        <p:strVal val="visible"/>
                                      </p:to>
                                    </p:set>
                                    <p:animEffect transition="in" filter="wipe(left)">
                                      <p:cBhvr>
                                        <p:cTn id="22" dur="500"/>
                                        <p:tgtEl>
                                          <p:spTgt spid="158"/>
                                        </p:tgtEl>
                                      </p:cBhvr>
                                    </p:animEffect>
                                  </p:childTnLst>
                                </p:cTn>
                              </p:par>
                              <p:par>
                                <p:cTn id="23" presetID="22" presetClass="entr" presetSubtype="1" fill="hold" nodeType="withEffect">
                                  <p:stCondLst>
                                    <p:cond delay="3000"/>
                                  </p:stCondLst>
                                  <p:childTnLst>
                                    <p:set>
                                      <p:cBhvr>
                                        <p:cTn id="24" dur="1" fill="hold">
                                          <p:stCondLst>
                                            <p:cond delay="0"/>
                                          </p:stCondLst>
                                        </p:cTn>
                                        <p:tgtEl>
                                          <p:spTgt spid="159"/>
                                        </p:tgtEl>
                                        <p:attrNameLst>
                                          <p:attrName>style.visibility</p:attrName>
                                        </p:attrNameLst>
                                      </p:cBhvr>
                                      <p:to>
                                        <p:strVal val="visible"/>
                                      </p:to>
                                    </p:set>
                                    <p:animEffect transition="in" filter="wipe(up)">
                                      <p:cBhvr>
                                        <p:cTn id="25"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EEA9C-5600-0194-B497-1BB46AEF1782}"/>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D59F51A3-714F-7B73-A746-DD8ACDAFED09}"/>
              </a:ext>
            </a:extLst>
          </p:cNvPr>
          <p:cNvSpPr>
            <a:spLocks noGrp="1"/>
          </p:cNvSpPr>
          <p:nvPr>
            <p:ph type="title"/>
          </p:nvPr>
        </p:nvSpPr>
        <p:spPr>
          <a:xfrm>
            <a:off x="442913" y="243569"/>
            <a:ext cx="9056851" cy="617518"/>
          </a:xfrm>
        </p:spPr>
        <p:txBody>
          <a:bodyPr>
            <a:normAutofit/>
          </a:bodyPr>
          <a:lstStyle/>
          <a:p>
            <a:pPr lvl="0">
              <a:defRPr/>
            </a:pPr>
            <a:r>
              <a:rPr lang="en-US" altLang="zh-CN" sz="2800">
                <a:sym typeface="Arial" panose="020B0604020202020204" pitchFamily="34" charset="0"/>
              </a:rPr>
              <a:t>Case study #1: Context-aware Streaming</a:t>
            </a:r>
            <a:endParaRPr lang="en-US" altLang="zh-CN" sz="28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标题 1">
            <a:extLst>
              <a:ext uri="{FF2B5EF4-FFF2-40B4-BE49-F238E27FC236}">
                <a16:creationId xmlns:a16="http://schemas.microsoft.com/office/drawing/2014/main" id="{39BDE62F-10C7-2864-9F76-E88FDB43BEA7}"/>
              </a:ext>
            </a:extLst>
          </p:cNvPr>
          <p:cNvSpPr txBox="1">
            <a:spLocks/>
          </p:cNvSpPr>
          <p:nvPr/>
        </p:nvSpPr>
        <p:spPr>
          <a:xfrm>
            <a:off x="513253" y="3999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endParaRPr lang="zh-CN" altLang="en-US" sz="3600" dirty="0">
              <a:solidFill>
                <a:srgbClr val="9A0001"/>
              </a:solidFill>
              <a:latin typeface="微软雅黑" panose="020B0503020204020204" pitchFamily="34" charset="-122"/>
              <a:cs typeface="Arial" panose="020B0604020202020204" pitchFamily="34" charset="0"/>
            </a:endParaRPr>
          </a:p>
        </p:txBody>
      </p:sp>
      <p:grpSp>
        <p:nvGrpSpPr>
          <p:cNvPr id="16" name="组合 15">
            <a:extLst>
              <a:ext uri="{FF2B5EF4-FFF2-40B4-BE49-F238E27FC236}">
                <a16:creationId xmlns:a16="http://schemas.microsoft.com/office/drawing/2014/main" id="{CA976020-B6AD-CBE9-FA3A-7C284A43455F}"/>
              </a:ext>
            </a:extLst>
          </p:cNvPr>
          <p:cNvGrpSpPr/>
          <p:nvPr/>
        </p:nvGrpSpPr>
        <p:grpSpPr>
          <a:xfrm>
            <a:off x="302241" y="1261197"/>
            <a:ext cx="11889760" cy="4873543"/>
            <a:chOff x="2730911" y="1683433"/>
            <a:chExt cx="12507726" cy="5126844"/>
          </a:xfrm>
        </p:grpSpPr>
        <p:pic>
          <p:nvPicPr>
            <p:cNvPr id="14" name="图片 13" descr="图表&#10;&#10;描述已自动生成">
              <a:extLst>
                <a:ext uri="{FF2B5EF4-FFF2-40B4-BE49-F238E27FC236}">
                  <a16:creationId xmlns:a16="http://schemas.microsoft.com/office/drawing/2014/main" id="{690C9584-8762-C9E9-E461-87F3405EE245}"/>
                </a:ext>
              </a:extLst>
            </p:cNvPr>
            <p:cNvPicPr>
              <a:picLocks noChangeAspect="1"/>
            </p:cNvPicPr>
            <p:nvPr/>
          </p:nvPicPr>
          <p:blipFill>
            <a:blip r:embed="rId3"/>
            <a:stretch>
              <a:fillRect/>
            </a:stretch>
          </p:blipFill>
          <p:spPr>
            <a:xfrm>
              <a:off x="2730911" y="1683433"/>
              <a:ext cx="5868318" cy="4107823"/>
            </a:xfrm>
            <a:prstGeom prst="rect">
              <a:avLst/>
            </a:prstGeom>
          </p:spPr>
        </p:pic>
        <p:sp>
          <p:nvSpPr>
            <p:cNvPr id="15" name="文本框 14">
              <a:extLst>
                <a:ext uri="{FF2B5EF4-FFF2-40B4-BE49-F238E27FC236}">
                  <a16:creationId xmlns:a16="http://schemas.microsoft.com/office/drawing/2014/main" id="{1B4C1231-7FC5-96D7-F685-9CED5EB147BE}"/>
                </a:ext>
              </a:extLst>
            </p:cNvPr>
            <p:cNvSpPr txBox="1"/>
            <p:nvPr/>
          </p:nvSpPr>
          <p:spPr>
            <a:xfrm>
              <a:off x="3929888" y="6324617"/>
              <a:ext cx="11308749" cy="48566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altLang="zh-CN" sz="2400">
                  <a:latin typeface="Arial"/>
                  <a:ea typeface="微软雅黑"/>
                </a:rPr>
                <a:t>In this way, we can </a:t>
              </a:r>
              <a:r>
                <a:rPr lang="en-US" altLang="zh-CN" sz="2400">
                  <a:solidFill>
                    <a:schemeClr val="accent1"/>
                  </a:solidFill>
                  <a:latin typeface="Arial"/>
                  <a:ea typeface="微软雅黑"/>
                </a:rPr>
                <a:t>reduce the video bitrate </a:t>
              </a:r>
              <a:r>
                <a:rPr lang="en-US" altLang="zh-CN" sz="2400">
                  <a:latin typeface="Arial"/>
                  <a:ea typeface="微软雅黑"/>
                </a:rPr>
                <a:t>while </a:t>
              </a:r>
              <a:r>
                <a:rPr lang="en-US" altLang="zh-CN" sz="2400">
                  <a:solidFill>
                    <a:schemeClr val="accent1"/>
                  </a:solidFill>
                  <a:latin typeface="Arial"/>
                  <a:ea typeface="微软雅黑"/>
                </a:rPr>
                <a:t>maintaining accuracy.</a:t>
              </a:r>
              <a:endParaRPr kumimoji="0" lang="en-US" altLang="zh-CN" sz="2400" b="0" i="0" u="none" strike="noStrike" kern="1200" cap="none" spc="0" normalizeH="0" baseline="0" noProof="0" dirty="0">
                <a:ln>
                  <a:noFill/>
                </a:ln>
                <a:solidFill>
                  <a:schemeClr val="accent1"/>
                </a:solidFill>
                <a:effectLst/>
                <a:uLnTx/>
                <a:uFillTx/>
                <a:latin typeface="Arial"/>
                <a:ea typeface="微软雅黑"/>
                <a:cs typeface="+mn-cs"/>
              </a:endParaRPr>
            </a:p>
          </p:txBody>
        </p:sp>
      </p:grpSp>
      <p:pic>
        <p:nvPicPr>
          <p:cNvPr id="3" name="图片 2">
            <a:extLst>
              <a:ext uri="{FF2B5EF4-FFF2-40B4-BE49-F238E27FC236}">
                <a16:creationId xmlns:a16="http://schemas.microsoft.com/office/drawing/2014/main" id="{D9C8CEB8-BB77-41CF-1ABB-1291E0F24E20}"/>
              </a:ext>
            </a:extLst>
          </p:cNvPr>
          <p:cNvPicPr>
            <a:picLocks noChangeAspect="1"/>
          </p:cNvPicPr>
          <p:nvPr/>
        </p:nvPicPr>
        <p:blipFill>
          <a:blip r:embed="rId4"/>
          <a:stretch>
            <a:fillRect/>
          </a:stretch>
        </p:blipFill>
        <p:spPr>
          <a:xfrm>
            <a:off x="5915795" y="1598929"/>
            <a:ext cx="6053138" cy="3567137"/>
          </a:xfrm>
          <a:prstGeom prst="rect">
            <a:avLst/>
          </a:prstGeom>
        </p:spPr>
      </p:pic>
      <p:sp>
        <p:nvSpPr>
          <p:cNvPr id="6" name="文本框 5">
            <a:extLst>
              <a:ext uri="{FF2B5EF4-FFF2-40B4-BE49-F238E27FC236}">
                <a16:creationId xmlns:a16="http://schemas.microsoft.com/office/drawing/2014/main" id="{6360E906-FC45-B379-B65B-0B1D9034C675}"/>
              </a:ext>
            </a:extLst>
          </p:cNvPr>
          <p:cNvSpPr txBox="1"/>
          <p:nvPr/>
        </p:nvSpPr>
        <p:spPr>
          <a:xfrm>
            <a:off x="234508" y="6365010"/>
            <a:ext cx="14412703" cy="338554"/>
          </a:xfrm>
          <a:prstGeom prst="rect">
            <a:avLst/>
          </a:prstGeom>
          <a:noFill/>
        </p:spPr>
        <p:txBody>
          <a:bodyPr wrap="square">
            <a:spAutoFit/>
          </a:bodyPr>
          <a:lstStyle/>
          <a:p>
            <a:r>
              <a:rPr lang="en-US" sz="1600" b="0" i="0">
                <a:solidFill>
                  <a:schemeClr val="bg1">
                    <a:lumMod val="50000"/>
                  </a:schemeClr>
                </a:solidFill>
                <a:effectLst/>
                <a:latin typeface="Arial" panose="020B0604020202020204" pitchFamily="34" charset="0"/>
              </a:rPr>
              <a:t>[</a:t>
            </a:r>
            <a:r>
              <a:rPr lang="en-US" altLang="zh-CN" sz="1600">
                <a:solidFill>
                  <a:schemeClr val="bg1">
                    <a:lumMod val="50000"/>
                  </a:schemeClr>
                </a:solidFill>
                <a:latin typeface="Arial" panose="020B0604020202020204" pitchFamily="34" charset="0"/>
              </a:rPr>
              <a:t>4</a:t>
            </a:r>
            <a:r>
              <a:rPr lang="en-US" sz="1600">
                <a:solidFill>
                  <a:schemeClr val="bg1">
                    <a:lumMod val="50000"/>
                  </a:schemeClr>
                </a:solidFill>
                <a:latin typeface="Arial" panose="020B0604020202020204" pitchFamily="34" charset="0"/>
              </a:rPr>
              <a:t>] </a:t>
            </a:r>
            <a:r>
              <a:rPr lang="en-US" altLang="zh-CN" sz="1600">
                <a:solidFill>
                  <a:schemeClr val="bg1">
                    <a:lumMod val="50000"/>
                  </a:schemeClr>
                </a:solidFill>
                <a:latin typeface="Arial" panose="020B0604020202020204" pitchFamily="34" charset="0"/>
              </a:rPr>
              <a:t>test on </a:t>
            </a:r>
            <a:r>
              <a:rPr lang="en-US" sz="1600">
                <a:solidFill>
                  <a:schemeClr val="bg1">
                    <a:lumMod val="50000"/>
                  </a:schemeClr>
                </a:solidFill>
                <a:latin typeface="Arial" panose="020B0604020202020204" pitchFamily="34" charset="0"/>
              </a:rPr>
              <a:t>https://github.com/pku-netvideo/DeViBench/blob/main/old_versions/datasets_v0.csv</a:t>
            </a:r>
          </a:p>
        </p:txBody>
      </p:sp>
    </p:spTree>
    <p:extLst>
      <p:ext uri="{BB962C8B-B14F-4D97-AF65-F5344CB8AC3E}">
        <p14:creationId xmlns:p14="http://schemas.microsoft.com/office/powerpoint/2010/main" val="1441046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7A8BA-D57E-5FBD-68DB-D637806EE657}"/>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BA5413CB-9C05-27C1-5D4C-6A0324DB36B1}"/>
              </a:ext>
            </a:extLst>
          </p:cNvPr>
          <p:cNvSpPr>
            <a:spLocks noGrp="1"/>
          </p:cNvSpPr>
          <p:nvPr>
            <p:ph type="title"/>
          </p:nvPr>
        </p:nvSpPr>
        <p:spPr>
          <a:xfrm>
            <a:off x="442913" y="243569"/>
            <a:ext cx="9056851" cy="617518"/>
          </a:xfrm>
        </p:spPr>
        <p:txBody>
          <a:bodyPr>
            <a:normAutofit/>
          </a:bodyPr>
          <a:lstStyle/>
          <a:p>
            <a:pPr lvl="0">
              <a:defRPr/>
            </a:pPr>
            <a:r>
              <a:rPr lang="en-US" altLang="zh-CN" sz="2800">
                <a:sym typeface="Arial" panose="020B0604020202020204" pitchFamily="34" charset="0"/>
              </a:rPr>
              <a:t>Case study #2: The first benchmark</a:t>
            </a:r>
            <a:endParaRPr lang="en-US" altLang="zh-CN" sz="28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标题 1">
            <a:extLst>
              <a:ext uri="{FF2B5EF4-FFF2-40B4-BE49-F238E27FC236}">
                <a16:creationId xmlns:a16="http://schemas.microsoft.com/office/drawing/2014/main" id="{B5E88D7B-6548-F9E1-D223-C11B71B8D2F7}"/>
              </a:ext>
            </a:extLst>
          </p:cNvPr>
          <p:cNvSpPr txBox="1">
            <a:spLocks/>
          </p:cNvSpPr>
          <p:nvPr/>
        </p:nvSpPr>
        <p:spPr>
          <a:xfrm>
            <a:off x="513253" y="3999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endParaRPr lang="zh-CN" altLang="en-US" sz="3600" dirty="0">
              <a:solidFill>
                <a:srgbClr val="9A0001"/>
              </a:solidFill>
              <a:latin typeface="微软雅黑" panose="020B0503020204020204" pitchFamily="34" charset="-122"/>
              <a:cs typeface="Arial" panose="020B0604020202020204" pitchFamily="34" charset="0"/>
            </a:endParaRPr>
          </a:p>
        </p:txBody>
      </p:sp>
      <p:pic>
        <p:nvPicPr>
          <p:cNvPr id="2" name="图片 1" descr="手机截图图人的照片上写着字&#10;&#10;低可信度描述已自动生成">
            <a:extLst>
              <a:ext uri="{FF2B5EF4-FFF2-40B4-BE49-F238E27FC236}">
                <a16:creationId xmlns:a16="http://schemas.microsoft.com/office/drawing/2014/main" id="{EB1F4A29-45E4-4FA7-BC4D-97E290DDA458}"/>
              </a:ext>
            </a:extLst>
          </p:cNvPr>
          <p:cNvPicPr>
            <a:picLocks noChangeAspect="1"/>
          </p:cNvPicPr>
          <p:nvPr/>
        </p:nvPicPr>
        <p:blipFill>
          <a:blip r:embed="rId3"/>
          <a:stretch>
            <a:fillRect/>
          </a:stretch>
        </p:blipFill>
        <p:spPr>
          <a:xfrm>
            <a:off x="223049" y="1062766"/>
            <a:ext cx="6305723" cy="3663434"/>
          </a:xfrm>
          <a:prstGeom prst="rect">
            <a:avLst/>
          </a:prstGeom>
        </p:spPr>
      </p:pic>
      <p:sp>
        <p:nvSpPr>
          <p:cNvPr id="4" name="矩形 3">
            <a:extLst>
              <a:ext uri="{FF2B5EF4-FFF2-40B4-BE49-F238E27FC236}">
                <a16:creationId xmlns:a16="http://schemas.microsoft.com/office/drawing/2014/main" id="{BA680E13-1695-0C7D-EA9A-1ADD11889BDB}"/>
              </a:ext>
            </a:extLst>
          </p:cNvPr>
          <p:cNvSpPr/>
          <p:nvPr/>
        </p:nvSpPr>
        <p:spPr>
          <a:xfrm>
            <a:off x="152709" y="3955079"/>
            <a:ext cx="6487823" cy="771122"/>
          </a:xfrm>
          <a:prstGeom prst="rect">
            <a:avLst/>
          </a:prstGeom>
          <a:no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6" name="矩形 5">
            <a:extLst>
              <a:ext uri="{FF2B5EF4-FFF2-40B4-BE49-F238E27FC236}">
                <a16:creationId xmlns:a16="http://schemas.microsoft.com/office/drawing/2014/main" id="{89F66CF0-E36E-FCB9-25B4-7865AB3FA4E3}"/>
              </a:ext>
            </a:extLst>
          </p:cNvPr>
          <p:cNvSpPr/>
          <p:nvPr/>
        </p:nvSpPr>
        <p:spPr>
          <a:xfrm>
            <a:off x="152709" y="3132182"/>
            <a:ext cx="6487823" cy="771122"/>
          </a:xfrm>
          <a:prstGeom prst="rect">
            <a:avLst/>
          </a:prstGeom>
          <a:noFill/>
          <a:ln w="19050">
            <a:solidFill>
              <a:srgbClr val="498F0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7" name="箭头: 下 6">
            <a:extLst>
              <a:ext uri="{FF2B5EF4-FFF2-40B4-BE49-F238E27FC236}">
                <a16:creationId xmlns:a16="http://schemas.microsoft.com/office/drawing/2014/main" id="{FD4690FA-19B3-04A7-F21A-7A46F5375D43}"/>
              </a:ext>
            </a:extLst>
          </p:cNvPr>
          <p:cNvSpPr/>
          <p:nvPr/>
        </p:nvSpPr>
        <p:spPr>
          <a:xfrm rot="16200000">
            <a:off x="7108218" y="2927113"/>
            <a:ext cx="393384" cy="1149206"/>
          </a:xfrm>
          <a:prstGeom prst="downArrow">
            <a:avLst/>
          </a:prstGeom>
          <a:solidFill>
            <a:srgbClr val="92D050">
              <a:alpha val="4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8" name="箭头: 下 7">
            <a:extLst>
              <a:ext uri="{FF2B5EF4-FFF2-40B4-BE49-F238E27FC236}">
                <a16:creationId xmlns:a16="http://schemas.microsoft.com/office/drawing/2014/main" id="{12ED8A49-9F46-73E1-2E71-4C03B2D8BEFA}"/>
              </a:ext>
            </a:extLst>
          </p:cNvPr>
          <p:cNvSpPr/>
          <p:nvPr/>
        </p:nvSpPr>
        <p:spPr>
          <a:xfrm rot="16200000">
            <a:off x="7120244" y="3750009"/>
            <a:ext cx="369333" cy="1149206"/>
          </a:xfrm>
          <a:prstGeom prst="downArrow">
            <a:avLst/>
          </a:prstGeom>
          <a:solidFill>
            <a:schemeClr val="accent1">
              <a:lumMod val="20000"/>
              <a:lumOff val="80000"/>
              <a:alpha val="84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9" name="文本框 8">
            <a:extLst>
              <a:ext uri="{FF2B5EF4-FFF2-40B4-BE49-F238E27FC236}">
                <a16:creationId xmlns:a16="http://schemas.microsoft.com/office/drawing/2014/main" id="{63DD9EA1-F0AD-2F83-3C43-05AE1BF4D446}"/>
              </a:ext>
            </a:extLst>
          </p:cNvPr>
          <p:cNvSpPr txBox="1"/>
          <p:nvPr/>
        </p:nvSpPr>
        <p:spPr>
          <a:xfrm>
            <a:off x="7949853" y="3217997"/>
            <a:ext cx="1549911" cy="584775"/>
          </a:xfrm>
          <a:prstGeom prst="rect">
            <a:avLst/>
          </a:prstGeom>
          <a:noFill/>
        </p:spPr>
        <p:txBody>
          <a:bodyPr wrap="square" rtlCol="0">
            <a:spAutoFit/>
          </a:bodyPr>
          <a:lstStyle/>
          <a:p>
            <a:r>
              <a:rPr kumimoji="1" lang="en-US" altLang="zh-CN" sz="3200">
                <a:solidFill>
                  <a:srgbClr val="498F0B"/>
                </a:solidFill>
              </a:rPr>
              <a:t>92%</a:t>
            </a:r>
          </a:p>
        </p:txBody>
      </p:sp>
      <p:sp>
        <p:nvSpPr>
          <p:cNvPr id="10" name="文本框 9">
            <a:extLst>
              <a:ext uri="{FF2B5EF4-FFF2-40B4-BE49-F238E27FC236}">
                <a16:creationId xmlns:a16="http://schemas.microsoft.com/office/drawing/2014/main" id="{3EC6CD1C-D4DC-D645-DCCE-B47AED36E25C}"/>
              </a:ext>
            </a:extLst>
          </p:cNvPr>
          <p:cNvSpPr txBox="1"/>
          <p:nvPr/>
        </p:nvSpPr>
        <p:spPr>
          <a:xfrm>
            <a:off x="8015111" y="4093779"/>
            <a:ext cx="3651955" cy="584775"/>
          </a:xfrm>
          <a:prstGeom prst="rect">
            <a:avLst/>
          </a:prstGeom>
          <a:noFill/>
        </p:spPr>
        <p:txBody>
          <a:bodyPr wrap="square" rtlCol="0">
            <a:spAutoFit/>
          </a:bodyPr>
          <a:lstStyle/>
          <a:p>
            <a:r>
              <a:rPr kumimoji="1" lang="en-US" altLang="zh-CN" sz="3200">
                <a:solidFill>
                  <a:schemeClr val="accent1"/>
                </a:solidFill>
              </a:rPr>
              <a:t>8% (what we need)</a:t>
            </a:r>
          </a:p>
        </p:txBody>
      </p:sp>
      <p:sp>
        <p:nvSpPr>
          <p:cNvPr id="11" name="矩形: 圆角 10">
            <a:extLst>
              <a:ext uri="{FF2B5EF4-FFF2-40B4-BE49-F238E27FC236}">
                <a16:creationId xmlns:a16="http://schemas.microsoft.com/office/drawing/2014/main" id="{12148791-833F-B4AD-4E55-1C028F9841C0}"/>
              </a:ext>
            </a:extLst>
          </p:cNvPr>
          <p:cNvSpPr/>
          <p:nvPr/>
        </p:nvSpPr>
        <p:spPr>
          <a:xfrm>
            <a:off x="-1" y="5034140"/>
            <a:ext cx="12192001" cy="1020613"/>
          </a:xfrm>
          <a:prstGeom prst="roundRect">
            <a:avLst/>
          </a:prstGeom>
          <a:solidFill>
            <a:srgbClr val="C00000">
              <a:alpha val="6000"/>
            </a:srgb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1">
                <a:solidFill>
                  <a:schemeClr val="tx1"/>
                </a:solidFill>
              </a:rPr>
              <a:t>We need more video quality-sensitive dialogues </a:t>
            </a:r>
          </a:p>
          <a:p>
            <a:pPr algn="ctr"/>
            <a:r>
              <a:rPr kumimoji="1" lang="en-US" altLang="zh-CN" sz="2800" b="1">
                <a:solidFill>
                  <a:schemeClr val="tx1"/>
                </a:solidFill>
              </a:rPr>
              <a:t>to evaluate how quality degradation affects MLLM accuracy</a:t>
            </a:r>
            <a:endParaRPr kumimoji="1" lang="zh-CN" altLang="en-US" sz="2400" b="1">
              <a:solidFill>
                <a:schemeClr val="tx1"/>
              </a:solidFill>
            </a:endParaRPr>
          </a:p>
        </p:txBody>
      </p:sp>
      <p:sp>
        <p:nvSpPr>
          <p:cNvPr id="3" name="文本框 2">
            <a:extLst>
              <a:ext uri="{FF2B5EF4-FFF2-40B4-BE49-F238E27FC236}">
                <a16:creationId xmlns:a16="http://schemas.microsoft.com/office/drawing/2014/main" id="{1740906D-4AF8-B802-1C23-0EA93A9E2638}"/>
              </a:ext>
            </a:extLst>
          </p:cNvPr>
          <p:cNvSpPr txBox="1"/>
          <p:nvPr/>
        </p:nvSpPr>
        <p:spPr>
          <a:xfrm>
            <a:off x="6528772" y="1773848"/>
            <a:ext cx="5718464" cy="954107"/>
          </a:xfrm>
          <a:prstGeom prst="rect">
            <a:avLst/>
          </a:prstGeom>
          <a:noFill/>
        </p:spPr>
        <p:txBody>
          <a:bodyPr wrap="square">
            <a:spAutoFit/>
          </a:bodyPr>
          <a:lstStyle/>
          <a:p>
            <a:pPr algn="ctr"/>
            <a:r>
              <a:rPr kumimoji="1" lang="en-US" altLang="zh-CN" sz="2800"/>
              <a:t>In existing benchmarks [5],</a:t>
            </a:r>
          </a:p>
          <a:p>
            <a:pPr algn="ctr"/>
            <a:r>
              <a:rPr kumimoji="1" lang="en-US" altLang="zh-CN" sz="2800"/>
              <a:t> </a:t>
            </a:r>
            <a:r>
              <a:rPr lang="en-US" sz="2800"/>
              <a:t>dialogue</a:t>
            </a:r>
            <a:r>
              <a:rPr lang="en-US" altLang="zh-CN" sz="2800"/>
              <a:t>s</a:t>
            </a:r>
            <a:r>
              <a:rPr lang="en-US" sz="2800"/>
              <a:t> are too simple</a:t>
            </a:r>
            <a:r>
              <a:rPr kumimoji="1" lang="en-US" altLang="zh-CN" sz="2800"/>
              <a:t>…</a:t>
            </a:r>
            <a:endParaRPr kumimoji="0" lang="en-US" altLang="zh-CN" sz="2800" b="0" i="0" u="none" strike="noStrike" kern="1200" cap="none" spc="0" normalizeH="0" baseline="0" noProof="0" dirty="0">
              <a:ln>
                <a:noFill/>
              </a:ln>
              <a:solidFill>
                <a:schemeClr val="accent1"/>
              </a:solidFill>
              <a:effectLst/>
              <a:uLnTx/>
              <a:uFillTx/>
              <a:latin typeface="Arial"/>
              <a:ea typeface="微软雅黑"/>
              <a:cs typeface="+mn-cs"/>
            </a:endParaRPr>
          </a:p>
        </p:txBody>
      </p:sp>
      <p:sp>
        <p:nvSpPr>
          <p:cNvPr id="13" name="文本框 12">
            <a:extLst>
              <a:ext uri="{FF2B5EF4-FFF2-40B4-BE49-F238E27FC236}">
                <a16:creationId xmlns:a16="http://schemas.microsoft.com/office/drawing/2014/main" id="{2802A87C-3EEF-D63E-8011-F648B2984A83}"/>
              </a:ext>
            </a:extLst>
          </p:cNvPr>
          <p:cNvSpPr txBox="1"/>
          <p:nvPr/>
        </p:nvSpPr>
        <p:spPr>
          <a:xfrm>
            <a:off x="152709" y="6376471"/>
            <a:ext cx="14412703" cy="338554"/>
          </a:xfrm>
          <a:prstGeom prst="rect">
            <a:avLst/>
          </a:prstGeom>
          <a:noFill/>
        </p:spPr>
        <p:txBody>
          <a:bodyPr wrap="square">
            <a:spAutoFit/>
          </a:bodyPr>
          <a:lstStyle/>
          <a:p>
            <a:r>
              <a:rPr lang="en-US" sz="1600" b="0" i="0">
                <a:solidFill>
                  <a:schemeClr val="bg1">
                    <a:lumMod val="50000"/>
                  </a:schemeClr>
                </a:solidFill>
                <a:effectLst/>
                <a:latin typeface="Arial" panose="020B0604020202020204" pitchFamily="34" charset="0"/>
              </a:rPr>
              <a:t>[5</a:t>
            </a:r>
            <a:r>
              <a:rPr lang="en-US" sz="1600">
                <a:solidFill>
                  <a:schemeClr val="bg1">
                    <a:lumMod val="50000"/>
                  </a:schemeClr>
                </a:solidFill>
                <a:latin typeface="Arial" panose="020B0604020202020204" pitchFamily="34" charset="0"/>
              </a:rPr>
              <a:t>] </a:t>
            </a:r>
            <a:r>
              <a:rPr lang="en-US" altLang="zh-CN" sz="1600">
                <a:solidFill>
                  <a:schemeClr val="bg1">
                    <a:lumMod val="50000"/>
                  </a:schemeClr>
                </a:solidFill>
                <a:latin typeface="Arial" panose="020B0604020202020204" pitchFamily="34" charset="0"/>
              </a:rPr>
              <a:t>Lin, Junming, et al. "Streamingbench: Assessing the gap for mllms to achieve streaming video understanding." arXiv 2024.</a:t>
            </a:r>
            <a:endParaRPr lang="en-US" sz="160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189949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BC158-139B-4826-EC4F-19A8BA4E5778}"/>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58D34F98-D2D2-7627-E676-DFDDE268EBCD}"/>
              </a:ext>
            </a:extLst>
          </p:cNvPr>
          <p:cNvSpPr>
            <a:spLocks noGrp="1"/>
          </p:cNvSpPr>
          <p:nvPr>
            <p:ph type="title"/>
          </p:nvPr>
        </p:nvSpPr>
        <p:spPr>
          <a:xfrm>
            <a:off x="442913" y="243569"/>
            <a:ext cx="9056851" cy="617518"/>
          </a:xfrm>
        </p:spPr>
        <p:txBody>
          <a:bodyPr>
            <a:normAutofit/>
          </a:bodyPr>
          <a:lstStyle/>
          <a:p>
            <a:pPr lvl="0">
              <a:defRPr/>
            </a:pPr>
            <a:r>
              <a:rPr lang="en-US" altLang="zh-CN" sz="2800">
                <a:sym typeface="Arial" panose="020B0604020202020204" pitchFamily="34" charset="0"/>
              </a:rPr>
              <a:t>Case study #2: The first benchmark</a:t>
            </a:r>
            <a:endParaRPr lang="en-US" altLang="zh-CN" sz="28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标题 1">
            <a:extLst>
              <a:ext uri="{FF2B5EF4-FFF2-40B4-BE49-F238E27FC236}">
                <a16:creationId xmlns:a16="http://schemas.microsoft.com/office/drawing/2014/main" id="{7849F477-0931-8A8E-6AC8-29C111776069}"/>
              </a:ext>
            </a:extLst>
          </p:cNvPr>
          <p:cNvSpPr txBox="1">
            <a:spLocks/>
          </p:cNvSpPr>
          <p:nvPr/>
        </p:nvSpPr>
        <p:spPr>
          <a:xfrm>
            <a:off x="513253" y="3999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endParaRPr lang="zh-CN" altLang="en-US" sz="3600" dirty="0">
              <a:solidFill>
                <a:srgbClr val="9A0001"/>
              </a:solidFill>
              <a:latin typeface="微软雅黑" panose="020B0503020204020204" pitchFamily="34" charset="-122"/>
              <a:cs typeface="Arial" panose="020B0604020202020204" pitchFamily="34" charset="0"/>
            </a:endParaRPr>
          </a:p>
        </p:txBody>
      </p:sp>
      <p:pic>
        <p:nvPicPr>
          <p:cNvPr id="182" name="图片 181">
            <a:extLst>
              <a:ext uri="{FF2B5EF4-FFF2-40B4-BE49-F238E27FC236}">
                <a16:creationId xmlns:a16="http://schemas.microsoft.com/office/drawing/2014/main" id="{EE96518E-58E7-1FA6-A869-65F465EAFC0C}"/>
              </a:ext>
            </a:extLst>
          </p:cNvPr>
          <p:cNvPicPr>
            <a:picLocks noChangeAspect="1"/>
          </p:cNvPicPr>
          <p:nvPr/>
        </p:nvPicPr>
        <p:blipFill>
          <a:blip r:embed="rId3"/>
          <a:stretch>
            <a:fillRect/>
          </a:stretch>
        </p:blipFill>
        <p:spPr>
          <a:xfrm>
            <a:off x="5069282" y="1229402"/>
            <a:ext cx="3261918" cy="2502293"/>
          </a:xfrm>
          <a:prstGeom prst="rect">
            <a:avLst/>
          </a:prstGeom>
        </p:spPr>
      </p:pic>
      <p:pic>
        <p:nvPicPr>
          <p:cNvPr id="183" name="图片 182">
            <a:extLst>
              <a:ext uri="{FF2B5EF4-FFF2-40B4-BE49-F238E27FC236}">
                <a16:creationId xmlns:a16="http://schemas.microsoft.com/office/drawing/2014/main" id="{6B15C302-B795-1467-FD20-BF28CE1EE2A4}"/>
              </a:ext>
            </a:extLst>
          </p:cNvPr>
          <p:cNvPicPr>
            <a:picLocks noChangeAspect="1"/>
          </p:cNvPicPr>
          <p:nvPr/>
        </p:nvPicPr>
        <p:blipFill>
          <a:blip r:embed="rId4"/>
          <a:stretch>
            <a:fillRect/>
          </a:stretch>
        </p:blipFill>
        <p:spPr>
          <a:xfrm>
            <a:off x="5125735" y="3828980"/>
            <a:ext cx="2570194" cy="1309043"/>
          </a:xfrm>
          <a:prstGeom prst="rect">
            <a:avLst/>
          </a:prstGeom>
        </p:spPr>
      </p:pic>
      <p:sp>
        <p:nvSpPr>
          <p:cNvPr id="184" name="文本框 183">
            <a:extLst>
              <a:ext uri="{FF2B5EF4-FFF2-40B4-BE49-F238E27FC236}">
                <a16:creationId xmlns:a16="http://schemas.microsoft.com/office/drawing/2014/main" id="{944EF7CA-D2E2-4FAE-A157-2D8A74B2967E}"/>
              </a:ext>
            </a:extLst>
          </p:cNvPr>
          <p:cNvSpPr txBox="1"/>
          <p:nvPr/>
        </p:nvSpPr>
        <p:spPr>
          <a:xfrm>
            <a:off x="4531758" y="5566518"/>
            <a:ext cx="4172662" cy="830997"/>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altLang="zh-CN" sz="2400" b="1" i="0" u="none" strike="noStrike" kern="1200" cap="none" spc="0" normalizeH="0" baseline="0" noProof="0">
                <a:ln>
                  <a:noFill/>
                </a:ln>
                <a:effectLst/>
                <a:uLnTx/>
                <a:uFillTx/>
                <a:latin typeface="Arial"/>
                <a:ea typeface="微软雅黑"/>
                <a:cs typeface="+mn-cs"/>
              </a:rPr>
              <a:t>Benchmark </a:t>
            </a:r>
          </a:p>
          <a:p>
            <a:pPr marR="0" lvl="0" algn="ctr" defTabSz="914400" rtl="0" eaLnBrk="1" fontAlgn="auto" latinLnBrk="0" hangingPunct="1">
              <a:lnSpc>
                <a:spcPct val="100000"/>
              </a:lnSpc>
              <a:spcBef>
                <a:spcPts val="0"/>
              </a:spcBef>
              <a:spcAft>
                <a:spcPts val="0"/>
              </a:spcAft>
              <a:buClrTx/>
              <a:buSzTx/>
              <a:tabLst/>
              <a:defRPr/>
            </a:pPr>
            <a:r>
              <a:rPr kumimoji="0" lang="en-US" altLang="zh-CN" sz="2400" b="1" i="0" u="none" strike="noStrike" kern="1200" cap="none" spc="0" normalizeH="0" baseline="0" noProof="0">
                <a:ln>
                  <a:noFill/>
                </a:ln>
                <a:effectLst/>
                <a:uLnTx/>
                <a:uFillTx/>
                <a:latin typeface="Arial"/>
                <a:ea typeface="微软雅黑"/>
                <a:cs typeface="+mn-cs"/>
              </a:rPr>
              <a:t>Distribution and Summary</a:t>
            </a:r>
            <a:endParaRPr kumimoji="0" lang="en-US" altLang="zh-CN" sz="2400" b="1" i="0" u="none" strike="noStrike" kern="1200" cap="none" spc="0" normalizeH="0" baseline="0" noProof="0" dirty="0">
              <a:ln>
                <a:noFill/>
              </a:ln>
              <a:effectLst/>
              <a:uLnTx/>
              <a:uFillTx/>
              <a:latin typeface="Arial"/>
              <a:ea typeface="微软雅黑"/>
              <a:cs typeface="+mn-cs"/>
            </a:endParaRPr>
          </a:p>
        </p:txBody>
      </p:sp>
      <p:sp>
        <p:nvSpPr>
          <p:cNvPr id="185" name="文本框 184">
            <a:extLst>
              <a:ext uri="{FF2B5EF4-FFF2-40B4-BE49-F238E27FC236}">
                <a16:creationId xmlns:a16="http://schemas.microsoft.com/office/drawing/2014/main" id="{53082A50-A638-0E50-B832-AF958F2CD8AD}"/>
              </a:ext>
            </a:extLst>
          </p:cNvPr>
          <p:cNvSpPr txBox="1"/>
          <p:nvPr/>
        </p:nvSpPr>
        <p:spPr>
          <a:xfrm>
            <a:off x="427232" y="5577259"/>
            <a:ext cx="3783195" cy="830997"/>
          </a:xfrm>
          <a:prstGeom prst="rect">
            <a:avLst/>
          </a:prstGeom>
          <a:noFill/>
        </p:spPr>
        <p:txBody>
          <a:bodyPr wrap="square">
            <a:spAutoFit/>
          </a:bodyPr>
          <a:lstStyle/>
          <a:p>
            <a:pPr lvl="0" algn="ctr">
              <a:defRPr/>
            </a:pPr>
            <a:r>
              <a:rPr lang="en-US" altLang="zh-CN" sz="2400" b="1"/>
              <a:t>A</a:t>
            </a:r>
            <a:r>
              <a:rPr lang="fr-FR" sz="2400" b="1"/>
              <a:t>utomatic </a:t>
            </a:r>
          </a:p>
          <a:p>
            <a:pPr lvl="0" algn="ctr">
              <a:defRPr/>
            </a:pPr>
            <a:r>
              <a:rPr lang="fr-FR" sz="2400" b="1"/>
              <a:t>Benchmark construction</a:t>
            </a:r>
            <a:endParaRPr kumimoji="0" lang="en-US" altLang="zh-CN" sz="2400" b="1" i="0" u="none" strike="noStrike" kern="1200" cap="none" spc="0" normalizeH="0" baseline="0" noProof="0" dirty="0">
              <a:ln>
                <a:noFill/>
              </a:ln>
              <a:solidFill>
                <a:srgbClr val="C00000"/>
              </a:solidFill>
              <a:effectLst/>
              <a:uLnTx/>
              <a:uFillTx/>
              <a:latin typeface="Arial"/>
              <a:ea typeface="微软雅黑"/>
              <a:cs typeface="+mn-cs"/>
            </a:endParaRPr>
          </a:p>
        </p:txBody>
      </p:sp>
      <p:pic>
        <p:nvPicPr>
          <p:cNvPr id="3" name="图片 2">
            <a:extLst>
              <a:ext uri="{FF2B5EF4-FFF2-40B4-BE49-F238E27FC236}">
                <a16:creationId xmlns:a16="http://schemas.microsoft.com/office/drawing/2014/main" id="{FCB933C8-688A-B9DC-78F7-D628D7119769}"/>
              </a:ext>
            </a:extLst>
          </p:cNvPr>
          <p:cNvPicPr>
            <a:picLocks noChangeAspect="1"/>
          </p:cNvPicPr>
          <p:nvPr/>
        </p:nvPicPr>
        <p:blipFill>
          <a:blip r:embed="rId5"/>
          <a:stretch>
            <a:fillRect/>
          </a:stretch>
        </p:blipFill>
        <p:spPr>
          <a:xfrm>
            <a:off x="250592" y="1238497"/>
            <a:ext cx="4177040" cy="4089354"/>
          </a:xfrm>
          <a:prstGeom prst="rect">
            <a:avLst/>
          </a:prstGeom>
        </p:spPr>
      </p:pic>
      <p:pic>
        <p:nvPicPr>
          <p:cNvPr id="6" name="图片 5">
            <a:extLst>
              <a:ext uri="{FF2B5EF4-FFF2-40B4-BE49-F238E27FC236}">
                <a16:creationId xmlns:a16="http://schemas.microsoft.com/office/drawing/2014/main" id="{4A419800-6DA3-135E-12AA-190BBCC75647}"/>
              </a:ext>
            </a:extLst>
          </p:cNvPr>
          <p:cNvPicPr>
            <a:picLocks noChangeAspect="1"/>
          </p:cNvPicPr>
          <p:nvPr/>
        </p:nvPicPr>
        <p:blipFill>
          <a:blip r:embed="rId6"/>
          <a:stretch>
            <a:fillRect/>
          </a:stretch>
        </p:blipFill>
        <p:spPr>
          <a:xfrm>
            <a:off x="8878636" y="2333499"/>
            <a:ext cx="2635808" cy="2635808"/>
          </a:xfrm>
          <a:prstGeom prst="rect">
            <a:avLst/>
          </a:prstGeom>
        </p:spPr>
      </p:pic>
      <p:sp>
        <p:nvSpPr>
          <p:cNvPr id="7" name="文本框 6">
            <a:extLst>
              <a:ext uri="{FF2B5EF4-FFF2-40B4-BE49-F238E27FC236}">
                <a16:creationId xmlns:a16="http://schemas.microsoft.com/office/drawing/2014/main" id="{35524E2F-63ED-A3AB-B204-794E3C526965}"/>
              </a:ext>
            </a:extLst>
          </p:cNvPr>
          <p:cNvSpPr txBox="1"/>
          <p:nvPr/>
        </p:nvSpPr>
        <p:spPr>
          <a:xfrm>
            <a:off x="9025751" y="5751183"/>
            <a:ext cx="4977386"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altLang="zh-CN" sz="2400" b="1" i="0" u="none" strike="noStrike" kern="1200" cap="none" spc="0" normalizeH="0" baseline="0" noProof="0">
                <a:ln>
                  <a:noFill/>
                </a:ln>
                <a:effectLst/>
                <a:uLnTx/>
                <a:uFillTx/>
                <a:latin typeface="Arial"/>
                <a:ea typeface="微软雅黑"/>
                <a:cs typeface="+mn-cs"/>
              </a:rPr>
              <a:t>GitHub repository</a:t>
            </a:r>
            <a:endParaRPr kumimoji="0" lang="en-US" altLang="zh-CN" sz="2400" b="1" i="0" u="none" strike="noStrike" kern="1200" cap="none" spc="0" normalizeH="0" baseline="0" noProof="0" dirty="0">
              <a:ln>
                <a:noFill/>
              </a:ln>
              <a:effectLst/>
              <a:uLnTx/>
              <a:uFillTx/>
              <a:latin typeface="Arial"/>
              <a:ea typeface="微软雅黑"/>
              <a:cs typeface="+mn-cs"/>
            </a:endParaRPr>
          </a:p>
        </p:txBody>
      </p:sp>
    </p:spTree>
    <p:extLst>
      <p:ext uri="{BB962C8B-B14F-4D97-AF65-F5344CB8AC3E}">
        <p14:creationId xmlns:p14="http://schemas.microsoft.com/office/powerpoint/2010/main" val="866847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79E8E-41DC-5AB3-D8E9-AC823C43DD0E}"/>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1DB4C138-6319-EDDA-39D1-A6E9A321A0F9}"/>
              </a:ext>
            </a:extLst>
          </p:cNvPr>
          <p:cNvSpPr>
            <a:spLocks noGrp="1"/>
          </p:cNvSpPr>
          <p:nvPr>
            <p:ph type="title"/>
          </p:nvPr>
        </p:nvSpPr>
        <p:spPr>
          <a:xfrm>
            <a:off x="442913" y="243569"/>
            <a:ext cx="9056851" cy="617518"/>
          </a:xfrm>
        </p:spPr>
        <p:txBody>
          <a:bodyPr>
            <a:normAutofit/>
          </a:bodyPr>
          <a:lstStyle/>
          <a:p>
            <a:pPr lvl="0">
              <a:defRPr/>
            </a:pPr>
            <a:r>
              <a:rPr lang="en-US" altLang="zh-CN" sz="2800" b="1" ker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Background</a:t>
            </a:r>
            <a:r>
              <a:rPr lang="en-US" altLang="zh-CN" sz="2800" kern="0">
                <a:sym typeface="Arial" panose="020B0604020202020204" pitchFamily="34" charset="0"/>
              </a:rPr>
              <a:t>: AI Video Chat</a:t>
            </a:r>
            <a:endParaRPr lang="en-US" altLang="zh-CN" sz="2800" b="1" kern="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标题 1">
            <a:extLst>
              <a:ext uri="{FF2B5EF4-FFF2-40B4-BE49-F238E27FC236}">
                <a16:creationId xmlns:a16="http://schemas.microsoft.com/office/drawing/2014/main" id="{904699FA-372E-CF08-38A7-6288E399F5D3}"/>
              </a:ext>
            </a:extLst>
          </p:cNvPr>
          <p:cNvSpPr txBox="1">
            <a:spLocks/>
          </p:cNvSpPr>
          <p:nvPr/>
        </p:nvSpPr>
        <p:spPr>
          <a:xfrm>
            <a:off x="513253" y="3999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endParaRPr lang="zh-CN" altLang="en-US" sz="3600" dirty="0">
              <a:solidFill>
                <a:srgbClr val="9A0001"/>
              </a:solidFill>
              <a:latin typeface="微软雅黑" panose="020B0503020204020204" pitchFamily="34" charset="-122"/>
              <a:cs typeface="Arial" panose="020B0604020202020204" pitchFamily="34" charset="0"/>
            </a:endParaRPr>
          </a:p>
        </p:txBody>
      </p:sp>
      <p:sp>
        <p:nvSpPr>
          <p:cNvPr id="8" name="文本框 7">
            <a:extLst>
              <a:ext uri="{FF2B5EF4-FFF2-40B4-BE49-F238E27FC236}">
                <a16:creationId xmlns:a16="http://schemas.microsoft.com/office/drawing/2014/main" id="{68788355-D0EA-5967-A92A-F53E2B75D99B}"/>
              </a:ext>
            </a:extLst>
          </p:cNvPr>
          <p:cNvSpPr txBox="1"/>
          <p:nvPr/>
        </p:nvSpPr>
        <p:spPr>
          <a:xfrm>
            <a:off x="750080" y="1282736"/>
            <a:ext cx="12115800" cy="461665"/>
          </a:xfrm>
          <a:prstGeom prst="rect">
            <a:avLst/>
          </a:prstGeom>
          <a:noFill/>
        </p:spPr>
        <p:txBody>
          <a:bodyPr wrap="square" rtlCol="0">
            <a:spAutoFit/>
          </a:bodyPr>
          <a:lstStyle/>
          <a:p>
            <a:r>
              <a:rPr kumimoji="1" lang="en-US" altLang="zh-CN" sz="2400">
                <a:solidFill>
                  <a:sysClr val="windowText" lastClr="000000"/>
                </a:solidFill>
              </a:rPr>
              <a:t>Large Language Model — Text Input</a:t>
            </a:r>
            <a:endParaRPr kumimoji="1" lang="zh-CN" altLang="en-US" sz="2400">
              <a:solidFill>
                <a:sysClr val="windowText" lastClr="000000"/>
              </a:solidFill>
            </a:endParaRPr>
          </a:p>
        </p:txBody>
      </p:sp>
      <p:sp>
        <p:nvSpPr>
          <p:cNvPr id="2" name="圆角矩形 1">
            <a:extLst>
              <a:ext uri="{FF2B5EF4-FFF2-40B4-BE49-F238E27FC236}">
                <a16:creationId xmlns:a16="http://schemas.microsoft.com/office/drawing/2014/main" id="{357C94BD-C22C-4949-B9C9-B21E3A540696}"/>
              </a:ext>
            </a:extLst>
          </p:cNvPr>
          <p:cNvSpPr/>
          <p:nvPr/>
        </p:nvSpPr>
        <p:spPr>
          <a:xfrm>
            <a:off x="3334365" y="2162437"/>
            <a:ext cx="6070290" cy="751240"/>
          </a:xfrm>
          <a:prstGeom prst="roundRect">
            <a:avLst/>
          </a:prstGeom>
          <a:solidFill>
            <a:schemeClr val="bg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solidFill>
                  <a:sysClr val="windowText" lastClr="000000"/>
                </a:solidFill>
              </a:rPr>
              <a:t>Large Language Model</a:t>
            </a:r>
            <a:endParaRPr kumimoji="1" lang="zh-CN" altLang="en-US" sz="2400" dirty="0">
              <a:solidFill>
                <a:sysClr val="windowText" lastClr="000000"/>
              </a:solidFill>
            </a:endParaRPr>
          </a:p>
        </p:txBody>
      </p:sp>
      <p:sp>
        <p:nvSpPr>
          <p:cNvPr id="25" name="文本框 24">
            <a:extLst>
              <a:ext uri="{FF2B5EF4-FFF2-40B4-BE49-F238E27FC236}">
                <a16:creationId xmlns:a16="http://schemas.microsoft.com/office/drawing/2014/main" id="{68D57311-0D05-584E-8C9A-1F18105D0DC1}"/>
              </a:ext>
            </a:extLst>
          </p:cNvPr>
          <p:cNvSpPr txBox="1"/>
          <p:nvPr/>
        </p:nvSpPr>
        <p:spPr>
          <a:xfrm>
            <a:off x="6008374" y="2913677"/>
            <a:ext cx="441147" cy="461665"/>
          </a:xfrm>
          <a:prstGeom prst="rect">
            <a:avLst/>
          </a:prstGeom>
          <a:noFill/>
        </p:spPr>
        <p:txBody>
          <a:bodyPr wrap="square" rtlCol="0">
            <a:spAutoFit/>
          </a:bodyPr>
          <a:lstStyle/>
          <a:p>
            <a:pPr algn="ctr"/>
            <a:r>
              <a:rPr kumimoji="1" lang="en-US" altLang="zh-CN" sz="2400" b="1" dirty="0">
                <a:latin typeface="Arial" panose="020B0604020202020204" pitchFamily="34" charset="0"/>
                <a:ea typeface="微软雅黑" panose="020B0503020204020204" pitchFamily="34" charset="-122"/>
                <a:cs typeface="+mn-ea"/>
                <a:sym typeface="Arial" panose="020B0604020202020204" pitchFamily="34" charset="0"/>
              </a:rPr>
              <a:t>…</a:t>
            </a:r>
            <a:endParaRPr kumimoji="1" lang="zh-CN" altLang="en-US" sz="2400" b="1"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7" name="组合 16">
            <a:extLst>
              <a:ext uri="{FF2B5EF4-FFF2-40B4-BE49-F238E27FC236}">
                <a16:creationId xmlns:a16="http://schemas.microsoft.com/office/drawing/2014/main" id="{73ED4020-A800-3717-9C69-8A0E9A84C9CB}"/>
              </a:ext>
            </a:extLst>
          </p:cNvPr>
          <p:cNvGrpSpPr/>
          <p:nvPr/>
        </p:nvGrpSpPr>
        <p:grpSpPr>
          <a:xfrm>
            <a:off x="3862708" y="3094025"/>
            <a:ext cx="2366239" cy="1025509"/>
            <a:chOff x="3244614" y="3081366"/>
            <a:chExt cx="2366239" cy="1025509"/>
          </a:xfrm>
        </p:grpSpPr>
        <p:grpSp>
          <p:nvGrpSpPr>
            <p:cNvPr id="4" name="组合 3">
              <a:extLst>
                <a:ext uri="{FF2B5EF4-FFF2-40B4-BE49-F238E27FC236}">
                  <a16:creationId xmlns:a16="http://schemas.microsoft.com/office/drawing/2014/main" id="{9FE2C618-1712-8100-A9BA-0FE8101F8375}"/>
                </a:ext>
              </a:extLst>
            </p:cNvPr>
            <p:cNvGrpSpPr/>
            <p:nvPr/>
          </p:nvGrpSpPr>
          <p:grpSpPr>
            <a:xfrm>
              <a:off x="3667513" y="3081366"/>
              <a:ext cx="1630053" cy="358652"/>
              <a:chOff x="3667513" y="3081366"/>
              <a:chExt cx="1630053" cy="358652"/>
            </a:xfrm>
          </p:grpSpPr>
          <p:sp>
            <p:nvSpPr>
              <p:cNvPr id="6" name="圆角矩形 5">
                <a:extLst>
                  <a:ext uri="{FF2B5EF4-FFF2-40B4-BE49-F238E27FC236}">
                    <a16:creationId xmlns:a16="http://schemas.microsoft.com/office/drawing/2014/main" id="{B26323F1-10B0-0942-A664-4D54637CFEC5}"/>
                  </a:ext>
                </a:extLst>
              </p:cNvPr>
              <p:cNvSpPr/>
              <p:nvPr/>
            </p:nvSpPr>
            <p:spPr>
              <a:xfrm>
                <a:off x="3667513" y="3081367"/>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圆角矩形 8">
                <a:extLst>
                  <a:ext uri="{FF2B5EF4-FFF2-40B4-BE49-F238E27FC236}">
                    <a16:creationId xmlns:a16="http://schemas.microsoft.com/office/drawing/2014/main" id="{E0F451A5-F863-8844-BB0F-37353DA4FEDC}"/>
                  </a:ext>
                </a:extLst>
              </p:cNvPr>
              <p:cNvSpPr/>
              <p:nvPr/>
            </p:nvSpPr>
            <p:spPr>
              <a:xfrm>
                <a:off x="4102429" y="3081367"/>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圆角矩形 9">
                <a:extLst>
                  <a:ext uri="{FF2B5EF4-FFF2-40B4-BE49-F238E27FC236}">
                    <a16:creationId xmlns:a16="http://schemas.microsoft.com/office/drawing/2014/main" id="{AAD83870-E8C2-9A42-BEBA-2A6F77496418}"/>
                  </a:ext>
                </a:extLst>
              </p:cNvPr>
              <p:cNvSpPr/>
              <p:nvPr/>
            </p:nvSpPr>
            <p:spPr>
              <a:xfrm>
                <a:off x="4537344" y="3081367"/>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圆角矩形 10">
                <a:extLst>
                  <a:ext uri="{FF2B5EF4-FFF2-40B4-BE49-F238E27FC236}">
                    <a16:creationId xmlns:a16="http://schemas.microsoft.com/office/drawing/2014/main" id="{9B253F31-DECE-F144-A679-4D2E54B10C16}"/>
                  </a:ext>
                </a:extLst>
              </p:cNvPr>
              <p:cNvSpPr/>
              <p:nvPr/>
            </p:nvSpPr>
            <p:spPr>
              <a:xfrm>
                <a:off x="4972260" y="3081366"/>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7" name="文本框 26">
              <a:extLst>
                <a:ext uri="{FF2B5EF4-FFF2-40B4-BE49-F238E27FC236}">
                  <a16:creationId xmlns:a16="http://schemas.microsoft.com/office/drawing/2014/main" id="{6458A11A-593D-1743-AF44-ED6080529AB8}"/>
                </a:ext>
              </a:extLst>
            </p:cNvPr>
            <p:cNvSpPr txBox="1"/>
            <p:nvPr/>
          </p:nvSpPr>
          <p:spPr>
            <a:xfrm>
              <a:off x="3244614" y="3501204"/>
              <a:ext cx="2366239" cy="605671"/>
            </a:xfrm>
            <a:prstGeom prst="rect">
              <a:avLst/>
            </a:prstGeom>
            <a:noFill/>
          </p:spPr>
          <p:txBody>
            <a:bodyPr wrap="none" rtlCol="0">
              <a:spAutoFit/>
            </a:bodyPr>
            <a:lstStyle/>
            <a:p>
              <a:pPr algn="ctr"/>
              <a:r>
                <a:rPr kumimoji="1" lang="en-US" altLang="zh-CN" sz="2400" dirty="0">
                  <a:latin typeface="Arial" panose="020B0604020202020204" pitchFamily="34" charset="0"/>
                  <a:ea typeface="微软雅黑" panose="020B0503020204020204" pitchFamily="34" charset="-122"/>
                  <a:cs typeface="+mn-ea"/>
                  <a:sym typeface="Arial" panose="020B0604020202020204" pitchFamily="34" charset="0"/>
                </a:rPr>
                <a:t>Text</a:t>
              </a:r>
              <a:r>
                <a:rPr kumimoji="1" lang="zh-CN" altLang="en-US" sz="2400" dirty="0">
                  <a:latin typeface="Arial" panose="020B0604020202020204" pitchFamily="34" charset="0"/>
                  <a:ea typeface="微软雅黑" panose="020B0503020204020204" pitchFamily="34" charset="-122"/>
                  <a:cs typeface="+mn-ea"/>
                  <a:sym typeface="Arial" panose="020B0604020202020204" pitchFamily="34" charset="0"/>
                </a:rPr>
                <a:t> </a:t>
              </a:r>
              <a:r>
                <a:rPr kumimoji="1" lang="en-US" altLang="zh-CN" sz="2400" dirty="0">
                  <a:latin typeface="Arial" panose="020B0604020202020204" pitchFamily="34" charset="0"/>
                  <a:ea typeface="微软雅黑" panose="020B0503020204020204" pitchFamily="34" charset="-122"/>
                  <a:cs typeface="+mn-ea"/>
                  <a:sym typeface="Arial" panose="020B0604020202020204" pitchFamily="34" charset="0"/>
                </a:rPr>
                <a:t>Tokens</a:t>
              </a:r>
              <a:endParaRPr kumimoji="1" lang="zh-CN" altLang="en-US" sz="2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组合 6">
            <a:extLst>
              <a:ext uri="{FF2B5EF4-FFF2-40B4-BE49-F238E27FC236}">
                <a16:creationId xmlns:a16="http://schemas.microsoft.com/office/drawing/2014/main" id="{694BAE91-359B-F2E5-BD75-AE0433AF65D2}"/>
              </a:ext>
            </a:extLst>
          </p:cNvPr>
          <p:cNvGrpSpPr/>
          <p:nvPr/>
        </p:nvGrpSpPr>
        <p:grpSpPr>
          <a:xfrm>
            <a:off x="6469895" y="3094025"/>
            <a:ext cx="1630053" cy="358652"/>
            <a:chOff x="3667513" y="3081366"/>
            <a:chExt cx="1630053" cy="358652"/>
          </a:xfrm>
        </p:grpSpPr>
        <p:sp>
          <p:nvSpPr>
            <p:cNvPr id="13" name="圆角矩形 5">
              <a:extLst>
                <a:ext uri="{FF2B5EF4-FFF2-40B4-BE49-F238E27FC236}">
                  <a16:creationId xmlns:a16="http://schemas.microsoft.com/office/drawing/2014/main" id="{8D0F970D-C3A6-C483-A945-00234A1A7570}"/>
                </a:ext>
              </a:extLst>
            </p:cNvPr>
            <p:cNvSpPr/>
            <p:nvPr/>
          </p:nvSpPr>
          <p:spPr>
            <a:xfrm>
              <a:off x="3667513" y="3081367"/>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圆角矩形 8">
              <a:extLst>
                <a:ext uri="{FF2B5EF4-FFF2-40B4-BE49-F238E27FC236}">
                  <a16:creationId xmlns:a16="http://schemas.microsoft.com/office/drawing/2014/main" id="{988590B5-4A3F-D126-7313-DAF5E68C9BC5}"/>
                </a:ext>
              </a:extLst>
            </p:cNvPr>
            <p:cNvSpPr/>
            <p:nvPr/>
          </p:nvSpPr>
          <p:spPr>
            <a:xfrm>
              <a:off x="4102429" y="3081367"/>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圆角矩形 9">
              <a:extLst>
                <a:ext uri="{FF2B5EF4-FFF2-40B4-BE49-F238E27FC236}">
                  <a16:creationId xmlns:a16="http://schemas.microsoft.com/office/drawing/2014/main" id="{993EB224-B24D-BAF5-2E32-73670DD05CB0}"/>
                </a:ext>
              </a:extLst>
            </p:cNvPr>
            <p:cNvSpPr/>
            <p:nvPr/>
          </p:nvSpPr>
          <p:spPr>
            <a:xfrm>
              <a:off x="4537344" y="3081367"/>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圆角矩形 10">
              <a:extLst>
                <a:ext uri="{FF2B5EF4-FFF2-40B4-BE49-F238E27FC236}">
                  <a16:creationId xmlns:a16="http://schemas.microsoft.com/office/drawing/2014/main" id="{7F07577C-0E5B-4DEA-B694-6F0684507828}"/>
                </a:ext>
              </a:extLst>
            </p:cNvPr>
            <p:cNvSpPr/>
            <p:nvPr/>
          </p:nvSpPr>
          <p:spPr>
            <a:xfrm>
              <a:off x="4972260" y="3081366"/>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Tree>
    <p:extLst>
      <p:ext uri="{BB962C8B-B14F-4D97-AF65-F5344CB8AC3E}">
        <p14:creationId xmlns:p14="http://schemas.microsoft.com/office/powerpoint/2010/main" val="2822018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63261-84FA-EDEE-D5D5-0A23886FD788}"/>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487FAEF0-3D41-E3C5-5238-5B29287A400C}"/>
              </a:ext>
            </a:extLst>
          </p:cNvPr>
          <p:cNvSpPr>
            <a:spLocks noGrp="1"/>
          </p:cNvSpPr>
          <p:nvPr>
            <p:ph type="title"/>
          </p:nvPr>
        </p:nvSpPr>
        <p:spPr>
          <a:xfrm>
            <a:off x="442913" y="243569"/>
            <a:ext cx="9056851" cy="617518"/>
          </a:xfrm>
        </p:spPr>
        <p:txBody>
          <a:bodyPr>
            <a:normAutofit/>
          </a:bodyPr>
          <a:lstStyle/>
          <a:p>
            <a:pPr lvl="0">
              <a:defRPr/>
            </a:pPr>
            <a:r>
              <a:rPr lang="en-US" altLang="zh-CN" sz="28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Conclusion</a:t>
            </a:r>
            <a:endParaRPr lang="en-US" altLang="zh-CN" sz="28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标题 1">
            <a:extLst>
              <a:ext uri="{FF2B5EF4-FFF2-40B4-BE49-F238E27FC236}">
                <a16:creationId xmlns:a16="http://schemas.microsoft.com/office/drawing/2014/main" id="{E0BCAFD3-F946-4BA6-ADB5-0E09DED459A6}"/>
              </a:ext>
            </a:extLst>
          </p:cNvPr>
          <p:cNvSpPr txBox="1">
            <a:spLocks/>
          </p:cNvSpPr>
          <p:nvPr/>
        </p:nvSpPr>
        <p:spPr>
          <a:xfrm>
            <a:off x="513253" y="3999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endParaRPr lang="zh-CN" altLang="en-US" sz="3600" dirty="0">
              <a:solidFill>
                <a:srgbClr val="9A0001"/>
              </a:solidFill>
              <a:latin typeface="微软雅黑" panose="020B0503020204020204" pitchFamily="34" charset="-122"/>
              <a:cs typeface="Arial" panose="020B0604020202020204" pitchFamily="34" charset="0"/>
            </a:endParaRPr>
          </a:p>
        </p:txBody>
      </p:sp>
      <p:sp>
        <p:nvSpPr>
          <p:cNvPr id="2" name="文本框 1">
            <a:extLst>
              <a:ext uri="{FF2B5EF4-FFF2-40B4-BE49-F238E27FC236}">
                <a16:creationId xmlns:a16="http://schemas.microsoft.com/office/drawing/2014/main" id="{59AB632B-AFC9-7F72-07C7-9E023E58ACF9}"/>
              </a:ext>
            </a:extLst>
          </p:cNvPr>
          <p:cNvSpPr txBox="1"/>
          <p:nvPr/>
        </p:nvSpPr>
        <p:spPr>
          <a:xfrm>
            <a:off x="-1948782" y="5369834"/>
            <a:ext cx="8673479" cy="1035668"/>
          </a:xfrm>
          <a:prstGeom prst="rect">
            <a:avLst/>
          </a:prstGeom>
          <a:noFill/>
        </p:spPr>
        <p:txBody>
          <a:bodyPr wrap="square" rtlCol="0">
            <a:spAutoFit/>
          </a:bodyPr>
          <a:lstStyle/>
          <a:p>
            <a:pPr lvl="0" algn="ctr">
              <a:lnSpc>
                <a:spcPct val="110000"/>
              </a:lnSpc>
              <a:defRPr/>
            </a:pPr>
            <a:r>
              <a:rPr lang="en-US" altLang="zh-CN" sz="6000" b="1" spc="400" dirty="0">
                <a:latin typeface="Arial" panose="020B0604020202020204" pitchFamily="34" charset="0"/>
                <a:ea typeface="微软雅黑" panose="020B0503020204020204" pitchFamily="34" charset="-122"/>
                <a:cs typeface="+mn-ea"/>
                <a:sym typeface="Arial" panose="020B0604020202020204" pitchFamily="34" charset="0"/>
              </a:rPr>
              <a:t>Thanks!</a:t>
            </a:r>
            <a:endParaRPr kumimoji="0" lang="zh-CN" altLang="en-US" sz="6000" b="1" i="0" u="none" strike="noStrike" kern="1200" cap="none" spc="400" normalizeH="0" baseline="0" noProof="0" dirty="0">
              <a:ln>
                <a:noFill/>
              </a:ln>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文本框 3">
            <a:extLst>
              <a:ext uri="{FF2B5EF4-FFF2-40B4-BE49-F238E27FC236}">
                <a16:creationId xmlns:a16="http://schemas.microsoft.com/office/drawing/2014/main" id="{54E6ABC4-7F42-CB0A-4D94-3F65180CF599}"/>
              </a:ext>
            </a:extLst>
          </p:cNvPr>
          <p:cNvSpPr txBox="1"/>
          <p:nvPr/>
        </p:nvSpPr>
        <p:spPr>
          <a:xfrm>
            <a:off x="100273" y="1494534"/>
            <a:ext cx="10843915" cy="461665"/>
          </a:xfrm>
          <a:prstGeom prst="rect">
            <a:avLst/>
          </a:prstGeom>
          <a:noFill/>
        </p:spPr>
        <p:txBody>
          <a:bodyPr wrap="square">
            <a:spAutoFit/>
          </a:bodyPr>
          <a:lstStyle/>
          <a:p>
            <a:pPr marL="285750" lvl="0" indent="-285750" algn="ctr">
              <a:buFont typeface="Arial" panose="020B0604020202020204" pitchFamily="34" charset="0"/>
              <a:buChar char="•"/>
              <a:defRPr/>
            </a:pPr>
            <a:r>
              <a:rPr lang="en-US" sz="2400"/>
              <a:t>Video chat is evolving—we're now talking to AI instead of just humans.</a:t>
            </a:r>
            <a:endParaRPr kumimoji="0" lang="en-US" altLang="zh-CN" sz="3200" b="0" i="0" u="none" strike="noStrike" kern="1200" cap="none" spc="0" normalizeH="0" baseline="0" noProof="0" dirty="0">
              <a:ln>
                <a:noFill/>
              </a:ln>
              <a:effectLst/>
              <a:uLnTx/>
              <a:uFillTx/>
              <a:latin typeface="Arial"/>
              <a:ea typeface="微软雅黑"/>
              <a:cs typeface="+mn-cs"/>
            </a:endParaRPr>
          </a:p>
        </p:txBody>
      </p:sp>
      <p:sp>
        <p:nvSpPr>
          <p:cNvPr id="8" name="文本框 7">
            <a:extLst>
              <a:ext uri="{FF2B5EF4-FFF2-40B4-BE49-F238E27FC236}">
                <a16:creationId xmlns:a16="http://schemas.microsoft.com/office/drawing/2014/main" id="{1B9C5A56-8609-10A5-20C3-647125160A9A}"/>
              </a:ext>
            </a:extLst>
          </p:cNvPr>
          <p:cNvSpPr txBox="1"/>
          <p:nvPr/>
        </p:nvSpPr>
        <p:spPr>
          <a:xfrm>
            <a:off x="531387" y="2271131"/>
            <a:ext cx="10843915" cy="461665"/>
          </a:xfrm>
          <a:prstGeom prst="rect">
            <a:avLst/>
          </a:prstGeom>
          <a:noFill/>
        </p:spPr>
        <p:txBody>
          <a:bodyPr wrap="square">
            <a:spAutoFit/>
          </a:bodyPr>
          <a:lstStyle/>
          <a:p>
            <a:pPr marL="285750" indent="-285750">
              <a:buFont typeface="Arial" panose="020B0604020202020204" pitchFamily="34" charset="0"/>
              <a:buChar char="•"/>
            </a:pPr>
            <a:r>
              <a:rPr lang="en-US" sz="2400" dirty="0"/>
              <a:t>Response latency is a key factor in whether AI behaves like a real human.</a:t>
            </a:r>
          </a:p>
        </p:txBody>
      </p:sp>
      <p:sp>
        <p:nvSpPr>
          <p:cNvPr id="9" name="文本框 8">
            <a:extLst>
              <a:ext uri="{FF2B5EF4-FFF2-40B4-BE49-F238E27FC236}">
                <a16:creationId xmlns:a16="http://schemas.microsoft.com/office/drawing/2014/main" id="{3256AA93-5646-446F-7323-30E47F0EBB49}"/>
              </a:ext>
            </a:extLst>
          </p:cNvPr>
          <p:cNvSpPr txBox="1"/>
          <p:nvPr/>
        </p:nvSpPr>
        <p:spPr>
          <a:xfrm>
            <a:off x="531387" y="3194098"/>
            <a:ext cx="11165649" cy="461665"/>
          </a:xfrm>
          <a:prstGeom prst="rect">
            <a:avLst/>
          </a:prstGeom>
          <a:noFill/>
        </p:spPr>
        <p:txBody>
          <a:bodyPr wrap="square">
            <a:spAutoFit/>
          </a:bodyPr>
          <a:lstStyle/>
          <a:p>
            <a:pPr marL="285750" indent="-285750">
              <a:buFont typeface="Arial" panose="020B0604020202020204" pitchFamily="34" charset="0"/>
              <a:buChar char="•"/>
            </a:pPr>
            <a:r>
              <a:rPr lang="en-US" sz="2400"/>
              <a:t>There are many gaps between existing RTC frameworks and AI video chat.</a:t>
            </a:r>
          </a:p>
        </p:txBody>
      </p:sp>
      <p:sp>
        <p:nvSpPr>
          <p:cNvPr id="10" name="文本框 9">
            <a:extLst>
              <a:ext uri="{FF2B5EF4-FFF2-40B4-BE49-F238E27FC236}">
                <a16:creationId xmlns:a16="http://schemas.microsoft.com/office/drawing/2014/main" id="{1795818E-09C5-1A34-C0F7-4DD750EB24A8}"/>
              </a:ext>
            </a:extLst>
          </p:cNvPr>
          <p:cNvSpPr txBox="1"/>
          <p:nvPr/>
        </p:nvSpPr>
        <p:spPr>
          <a:xfrm>
            <a:off x="531387" y="4191997"/>
            <a:ext cx="11558871" cy="461665"/>
          </a:xfrm>
          <a:prstGeom prst="rect">
            <a:avLst/>
          </a:prstGeom>
          <a:noFill/>
        </p:spPr>
        <p:txBody>
          <a:bodyPr wrap="square">
            <a:spAutoFit/>
          </a:bodyPr>
          <a:lstStyle/>
          <a:p>
            <a:pPr marL="285750" indent="-285750">
              <a:buFont typeface="Arial" panose="020B0604020202020204" pitchFamily="34" charset="0"/>
              <a:buChar char="•"/>
            </a:pPr>
            <a:r>
              <a:rPr lang="en-US" altLang="zh-CN" sz="2400" dirty="0"/>
              <a:t>This work c</a:t>
            </a:r>
            <a:r>
              <a:rPr lang="en-US" sz="2400" dirty="0"/>
              <a:t>alls for MLLM-oriented RTC research and presents two case studies.</a:t>
            </a:r>
          </a:p>
        </p:txBody>
      </p:sp>
      <p:sp>
        <p:nvSpPr>
          <p:cNvPr id="13" name="文本框 12">
            <a:extLst>
              <a:ext uri="{FF2B5EF4-FFF2-40B4-BE49-F238E27FC236}">
                <a16:creationId xmlns:a16="http://schemas.microsoft.com/office/drawing/2014/main" id="{17C71F81-B528-6CD4-32E5-2B9C0F9054AD}"/>
              </a:ext>
            </a:extLst>
          </p:cNvPr>
          <p:cNvSpPr txBox="1"/>
          <p:nvPr/>
        </p:nvSpPr>
        <p:spPr>
          <a:xfrm>
            <a:off x="5249417" y="5417260"/>
            <a:ext cx="11558871" cy="830997"/>
          </a:xfrm>
          <a:prstGeom prst="rect">
            <a:avLst/>
          </a:prstGeom>
          <a:noFill/>
        </p:spPr>
        <p:txBody>
          <a:bodyPr wrap="square">
            <a:spAutoFit/>
          </a:bodyPr>
          <a:lstStyle/>
          <a:p>
            <a:r>
              <a:rPr lang="en-US" altLang="zh-CN" sz="2400" dirty="0"/>
              <a:t>For any questions or further discussion, </a:t>
            </a:r>
          </a:p>
          <a:p>
            <a:r>
              <a:rPr lang="en-US" altLang="zh-CN" sz="2400" dirty="0"/>
              <a:t>please contact: </a:t>
            </a:r>
            <a:r>
              <a:rPr lang="en-US" altLang="zh-CN" sz="2400" dirty="0" err="1">
                <a:solidFill>
                  <a:srgbClr val="C00000"/>
                </a:solidFill>
              </a:rPr>
              <a:t>jiangkai.wu@stu.pku.edu.cn</a:t>
            </a:r>
            <a:endParaRPr lang="en-US" sz="2400" dirty="0">
              <a:solidFill>
                <a:srgbClr val="C00000"/>
              </a:solidFill>
            </a:endParaRPr>
          </a:p>
        </p:txBody>
      </p:sp>
    </p:spTree>
    <p:extLst>
      <p:ext uri="{BB962C8B-B14F-4D97-AF65-F5344CB8AC3E}">
        <p14:creationId xmlns:p14="http://schemas.microsoft.com/office/powerpoint/2010/main" val="337927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139CE-BD3D-88CA-2BE3-61C46777A044}"/>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B43548BD-6272-B9B9-8BC9-C7E124AD220A}"/>
              </a:ext>
            </a:extLst>
          </p:cNvPr>
          <p:cNvSpPr>
            <a:spLocks noGrp="1"/>
          </p:cNvSpPr>
          <p:nvPr>
            <p:ph type="title"/>
          </p:nvPr>
        </p:nvSpPr>
        <p:spPr>
          <a:xfrm>
            <a:off x="442913" y="243569"/>
            <a:ext cx="9056851" cy="617518"/>
          </a:xfrm>
        </p:spPr>
        <p:txBody>
          <a:bodyPr>
            <a:normAutofit/>
          </a:bodyPr>
          <a:lstStyle/>
          <a:p>
            <a:pPr lvl="0">
              <a:defRPr/>
            </a:pPr>
            <a:r>
              <a:rPr lang="en-US" altLang="zh-CN" sz="2800" b="1" ker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Background</a:t>
            </a:r>
            <a:r>
              <a:rPr lang="en-US" altLang="zh-CN" sz="2800" kern="0">
                <a:sym typeface="Arial" panose="020B0604020202020204" pitchFamily="34" charset="0"/>
              </a:rPr>
              <a:t>: AI Video Chat</a:t>
            </a:r>
            <a:endParaRPr lang="en-US" altLang="zh-CN" sz="2800" b="1" kern="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标题 1">
            <a:extLst>
              <a:ext uri="{FF2B5EF4-FFF2-40B4-BE49-F238E27FC236}">
                <a16:creationId xmlns:a16="http://schemas.microsoft.com/office/drawing/2014/main" id="{FE6C3730-0145-E248-4273-2013159BCCAE}"/>
              </a:ext>
            </a:extLst>
          </p:cNvPr>
          <p:cNvSpPr txBox="1">
            <a:spLocks/>
          </p:cNvSpPr>
          <p:nvPr/>
        </p:nvSpPr>
        <p:spPr>
          <a:xfrm>
            <a:off x="513253" y="3999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endParaRPr lang="zh-CN" altLang="en-US" sz="3600" dirty="0">
              <a:solidFill>
                <a:srgbClr val="9A0001"/>
              </a:solidFill>
              <a:latin typeface="微软雅黑" panose="020B0503020204020204" pitchFamily="34" charset="-122"/>
              <a:cs typeface="Arial" panose="020B0604020202020204" pitchFamily="34" charset="0"/>
            </a:endParaRPr>
          </a:p>
        </p:txBody>
      </p:sp>
      <p:sp>
        <p:nvSpPr>
          <p:cNvPr id="8" name="文本框 7">
            <a:extLst>
              <a:ext uri="{FF2B5EF4-FFF2-40B4-BE49-F238E27FC236}">
                <a16:creationId xmlns:a16="http://schemas.microsoft.com/office/drawing/2014/main" id="{1EDCF805-9EF4-4BB2-E421-66FAFA26C465}"/>
              </a:ext>
            </a:extLst>
          </p:cNvPr>
          <p:cNvSpPr txBox="1"/>
          <p:nvPr/>
        </p:nvSpPr>
        <p:spPr>
          <a:xfrm>
            <a:off x="750080" y="1282736"/>
            <a:ext cx="12115800" cy="461665"/>
          </a:xfrm>
          <a:prstGeom prst="rect">
            <a:avLst/>
          </a:prstGeom>
          <a:noFill/>
        </p:spPr>
        <p:txBody>
          <a:bodyPr wrap="square" rtlCol="0">
            <a:spAutoFit/>
          </a:bodyPr>
          <a:lstStyle/>
          <a:p>
            <a:r>
              <a:rPr kumimoji="1" lang="en-US" altLang="zh-CN" sz="2400">
                <a:solidFill>
                  <a:sysClr val="windowText" lastClr="000000"/>
                </a:solidFill>
              </a:rPr>
              <a:t>Follow-up works (like GPT-4V) add visual input, enabling it to see</a:t>
            </a:r>
            <a:endParaRPr kumimoji="1" lang="zh-CN" altLang="en-US" sz="2400">
              <a:solidFill>
                <a:sysClr val="windowText" lastClr="000000"/>
              </a:solidFill>
            </a:endParaRPr>
          </a:p>
        </p:txBody>
      </p:sp>
      <p:sp>
        <p:nvSpPr>
          <p:cNvPr id="2" name="圆角矩形 1">
            <a:extLst>
              <a:ext uri="{FF2B5EF4-FFF2-40B4-BE49-F238E27FC236}">
                <a16:creationId xmlns:a16="http://schemas.microsoft.com/office/drawing/2014/main" id="{994CF666-C762-A0F5-23AF-0F5293DE6524}"/>
              </a:ext>
            </a:extLst>
          </p:cNvPr>
          <p:cNvSpPr/>
          <p:nvPr/>
        </p:nvSpPr>
        <p:spPr>
          <a:xfrm>
            <a:off x="3334365" y="2162437"/>
            <a:ext cx="6070290" cy="751240"/>
          </a:xfrm>
          <a:prstGeom prst="roundRect">
            <a:avLst/>
          </a:prstGeom>
          <a:solidFill>
            <a:schemeClr val="bg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a:solidFill>
                  <a:sysClr val="windowText" lastClr="000000"/>
                </a:solidFill>
              </a:rPr>
              <a:t>Large </a:t>
            </a:r>
            <a:r>
              <a:rPr kumimoji="1" lang="en-US" altLang="zh-CN" sz="2400" dirty="0">
                <a:solidFill>
                  <a:sysClr val="windowText" lastClr="000000"/>
                </a:solidFill>
              </a:rPr>
              <a:t>Language Model</a:t>
            </a:r>
            <a:endParaRPr kumimoji="1" lang="zh-CN" altLang="en-US" sz="2400" dirty="0">
              <a:solidFill>
                <a:sysClr val="windowText" lastClr="000000"/>
              </a:solidFill>
            </a:endParaRPr>
          </a:p>
        </p:txBody>
      </p:sp>
      <p:sp>
        <p:nvSpPr>
          <p:cNvPr id="25" name="文本框 24">
            <a:extLst>
              <a:ext uri="{FF2B5EF4-FFF2-40B4-BE49-F238E27FC236}">
                <a16:creationId xmlns:a16="http://schemas.microsoft.com/office/drawing/2014/main" id="{CB3D8749-37FB-6C14-9E3E-C61BD31A9EF9}"/>
              </a:ext>
            </a:extLst>
          </p:cNvPr>
          <p:cNvSpPr txBox="1"/>
          <p:nvPr/>
        </p:nvSpPr>
        <p:spPr>
          <a:xfrm>
            <a:off x="6008374" y="2913677"/>
            <a:ext cx="441147" cy="461665"/>
          </a:xfrm>
          <a:prstGeom prst="rect">
            <a:avLst/>
          </a:prstGeom>
          <a:noFill/>
        </p:spPr>
        <p:txBody>
          <a:bodyPr wrap="square" rtlCol="0">
            <a:spAutoFit/>
          </a:bodyPr>
          <a:lstStyle/>
          <a:p>
            <a:pPr algn="ctr"/>
            <a:r>
              <a:rPr kumimoji="1" lang="en-US" altLang="zh-CN" sz="2400" b="1" dirty="0">
                <a:latin typeface="Arial" panose="020B0604020202020204" pitchFamily="34" charset="0"/>
                <a:ea typeface="微软雅黑" panose="020B0503020204020204" pitchFamily="34" charset="-122"/>
                <a:cs typeface="+mn-ea"/>
                <a:sym typeface="Arial" panose="020B0604020202020204" pitchFamily="34" charset="0"/>
              </a:rPr>
              <a:t>…</a:t>
            </a:r>
            <a:endParaRPr kumimoji="1" lang="zh-CN" altLang="en-US" sz="2400" b="1"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7" name="组合 16">
            <a:extLst>
              <a:ext uri="{FF2B5EF4-FFF2-40B4-BE49-F238E27FC236}">
                <a16:creationId xmlns:a16="http://schemas.microsoft.com/office/drawing/2014/main" id="{C6B5B556-7651-186A-D46C-2DD7C1111382}"/>
              </a:ext>
            </a:extLst>
          </p:cNvPr>
          <p:cNvGrpSpPr/>
          <p:nvPr/>
        </p:nvGrpSpPr>
        <p:grpSpPr>
          <a:xfrm>
            <a:off x="3387788" y="3094025"/>
            <a:ext cx="2366239" cy="1025509"/>
            <a:chOff x="3244614" y="3081366"/>
            <a:chExt cx="2366239" cy="1025509"/>
          </a:xfrm>
        </p:grpSpPr>
        <p:grpSp>
          <p:nvGrpSpPr>
            <p:cNvPr id="4" name="组合 3">
              <a:extLst>
                <a:ext uri="{FF2B5EF4-FFF2-40B4-BE49-F238E27FC236}">
                  <a16:creationId xmlns:a16="http://schemas.microsoft.com/office/drawing/2014/main" id="{321DBD86-723E-1C03-233C-B6FE50AF384F}"/>
                </a:ext>
              </a:extLst>
            </p:cNvPr>
            <p:cNvGrpSpPr/>
            <p:nvPr/>
          </p:nvGrpSpPr>
          <p:grpSpPr>
            <a:xfrm>
              <a:off x="3667513" y="3081366"/>
              <a:ext cx="1630053" cy="358652"/>
              <a:chOff x="3667513" y="3081366"/>
              <a:chExt cx="1630053" cy="358652"/>
            </a:xfrm>
          </p:grpSpPr>
          <p:sp>
            <p:nvSpPr>
              <p:cNvPr id="6" name="圆角矩形 5">
                <a:extLst>
                  <a:ext uri="{FF2B5EF4-FFF2-40B4-BE49-F238E27FC236}">
                    <a16:creationId xmlns:a16="http://schemas.microsoft.com/office/drawing/2014/main" id="{8C20CE43-7F74-BE13-E814-9945948872BE}"/>
                  </a:ext>
                </a:extLst>
              </p:cNvPr>
              <p:cNvSpPr/>
              <p:nvPr/>
            </p:nvSpPr>
            <p:spPr>
              <a:xfrm>
                <a:off x="3667513" y="3081367"/>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圆角矩形 8">
                <a:extLst>
                  <a:ext uri="{FF2B5EF4-FFF2-40B4-BE49-F238E27FC236}">
                    <a16:creationId xmlns:a16="http://schemas.microsoft.com/office/drawing/2014/main" id="{3ABB5F90-89E3-4B25-D740-6CB19287DC10}"/>
                  </a:ext>
                </a:extLst>
              </p:cNvPr>
              <p:cNvSpPr/>
              <p:nvPr/>
            </p:nvSpPr>
            <p:spPr>
              <a:xfrm>
                <a:off x="4102429" y="3081367"/>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圆角矩形 9">
                <a:extLst>
                  <a:ext uri="{FF2B5EF4-FFF2-40B4-BE49-F238E27FC236}">
                    <a16:creationId xmlns:a16="http://schemas.microsoft.com/office/drawing/2014/main" id="{031EEE5B-494B-739B-903D-C14F12CB9E6C}"/>
                  </a:ext>
                </a:extLst>
              </p:cNvPr>
              <p:cNvSpPr/>
              <p:nvPr/>
            </p:nvSpPr>
            <p:spPr>
              <a:xfrm>
                <a:off x="4537344" y="3081367"/>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圆角矩形 10">
                <a:extLst>
                  <a:ext uri="{FF2B5EF4-FFF2-40B4-BE49-F238E27FC236}">
                    <a16:creationId xmlns:a16="http://schemas.microsoft.com/office/drawing/2014/main" id="{13B2ECE5-419A-A655-9C6D-C9CA4B5AFAD6}"/>
                  </a:ext>
                </a:extLst>
              </p:cNvPr>
              <p:cNvSpPr/>
              <p:nvPr/>
            </p:nvSpPr>
            <p:spPr>
              <a:xfrm>
                <a:off x="4972260" y="3081366"/>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7" name="文本框 26">
              <a:extLst>
                <a:ext uri="{FF2B5EF4-FFF2-40B4-BE49-F238E27FC236}">
                  <a16:creationId xmlns:a16="http://schemas.microsoft.com/office/drawing/2014/main" id="{04D7F369-9922-FB15-97A2-DE5A2D9E4CD0}"/>
                </a:ext>
              </a:extLst>
            </p:cNvPr>
            <p:cNvSpPr txBox="1"/>
            <p:nvPr/>
          </p:nvSpPr>
          <p:spPr>
            <a:xfrm>
              <a:off x="3244614" y="3501204"/>
              <a:ext cx="2366239" cy="605671"/>
            </a:xfrm>
            <a:prstGeom prst="rect">
              <a:avLst/>
            </a:prstGeom>
            <a:noFill/>
          </p:spPr>
          <p:txBody>
            <a:bodyPr wrap="none" rtlCol="0">
              <a:spAutoFit/>
            </a:bodyPr>
            <a:lstStyle/>
            <a:p>
              <a:pPr algn="ctr"/>
              <a:r>
                <a:rPr kumimoji="1" lang="en-US" altLang="zh-CN" sz="2400" dirty="0">
                  <a:latin typeface="Arial" panose="020B0604020202020204" pitchFamily="34" charset="0"/>
                  <a:ea typeface="微软雅黑" panose="020B0503020204020204" pitchFamily="34" charset="-122"/>
                  <a:cs typeface="+mn-ea"/>
                  <a:sym typeface="Arial" panose="020B0604020202020204" pitchFamily="34" charset="0"/>
                </a:rPr>
                <a:t>Text</a:t>
              </a:r>
              <a:r>
                <a:rPr kumimoji="1" lang="zh-CN" altLang="en-US" sz="2400" dirty="0">
                  <a:latin typeface="Arial" panose="020B0604020202020204" pitchFamily="34" charset="0"/>
                  <a:ea typeface="微软雅黑" panose="020B0503020204020204" pitchFamily="34" charset="-122"/>
                  <a:cs typeface="+mn-ea"/>
                  <a:sym typeface="Arial" panose="020B0604020202020204" pitchFamily="34" charset="0"/>
                </a:rPr>
                <a:t> </a:t>
              </a:r>
              <a:r>
                <a:rPr kumimoji="1" lang="en-US" altLang="zh-CN" sz="2400" dirty="0">
                  <a:latin typeface="Arial" panose="020B0604020202020204" pitchFamily="34" charset="0"/>
                  <a:ea typeface="微软雅黑" panose="020B0503020204020204" pitchFamily="34" charset="-122"/>
                  <a:cs typeface="+mn-ea"/>
                  <a:sym typeface="Arial" panose="020B0604020202020204" pitchFamily="34" charset="0"/>
                </a:rPr>
                <a:t>Tokens</a:t>
              </a:r>
              <a:endParaRPr kumimoji="1" lang="zh-CN" altLang="en-US" sz="2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组合 6">
            <a:extLst>
              <a:ext uri="{FF2B5EF4-FFF2-40B4-BE49-F238E27FC236}">
                <a16:creationId xmlns:a16="http://schemas.microsoft.com/office/drawing/2014/main" id="{87A81128-2D33-6E2D-0BCB-F7FE33A6230B}"/>
              </a:ext>
            </a:extLst>
          </p:cNvPr>
          <p:cNvGrpSpPr/>
          <p:nvPr/>
        </p:nvGrpSpPr>
        <p:grpSpPr>
          <a:xfrm>
            <a:off x="6984180" y="3094025"/>
            <a:ext cx="1630053" cy="358652"/>
            <a:chOff x="3667513" y="3081366"/>
            <a:chExt cx="1630053" cy="358652"/>
          </a:xfrm>
        </p:grpSpPr>
        <p:sp>
          <p:nvSpPr>
            <p:cNvPr id="13" name="圆角矩形 5">
              <a:extLst>
                <a:ext uri="{FF2B5EF4-FFF2-40B4-BE49-F238E27FC236}">
                  <a16:creationId xmlns:a16="http://schemas.microsoft.com/office/drawing/2014/main" id="{19796431-4819-FCFC-6711-35220B4DB16A}"/>
                </a:ext>
              </a:extLst>
            </p:cNvPr>
            <p:cNvSpPr/>
            <p:nvPr/>
          </p:nvSpPr>
          <p:spPr>
            <a:xfrm>
              <a:off x="3667513" y="3081367"/>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圆角矩形 8">
              <a:extLst>
                <a:ext uri="{FF2B5EF4-FFF2-40B4-BE49-F238E27FC236}">
                  <a16:creationId xmlns:a16="http://schemas.microsoft.com/office/drawing/2014/main" id="{0A2F3F43-6967-526B-8D50-0F25724CCEC2}"/>
                </a:ext>
              </a:extLst>
            </p:cNvPr>
            <p:cNvSpPr/>
            <p:nvPr/>
          </p:nvSpPr>
          <p:spPr>
            <a:xfrm>
              <a:off x="4102429" y="3081367"/>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圆角矩形 9">
              <a:extLst>
                <a:ext uri="{FF2B5EF4-FFF2-40B4-BE49-F238E27FC236}">
                  <a16:creationId xmlns:a16="http://schemas.microsoft.com/office/drawing/2014/main" id="{2A7E26F2-A198-A969-BA2F-8F15D56A8E27}"/>
                </a:ext>
              </a:extLst>
            </p:cNvPr>
            <p:cNvSpPr/>
            <p:nvPr/>
          </p:nvSpPr>
          <p:spPr>
            <a:xfrm>
              <a:off x="4537344" y="3081367"/>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圆角矩形 10">
              <a:extLst>
                <a:ext uri="{FF2B5EF4-FFF2-40B4-BE49-F238E27FC236}">
                  <a16:creationId xmlns:a16="http://schemas.microsoft.com/office/drawing/2014/main" id="{7BBE909C-DB9E-4A75-48DD-6F35F6BC350F}"/>
                </a:ext>
              </a:extLst>
            </p:cNvPr>
            <p:cNvSpPr/>
            <p:nvPr/>
          </p:nvSpPr>
          <p:spPr>
            <a:xfrm>
              <a:off x="4972260" y="3081366"/>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8" name="圆角矩形 10">
            <a:extLst>
              <a:ext uri="{FF2B5EF4-FFF2-40B4-BE49-F238E27FC236}">
                <a16:creationId xmlns:a16="http://schemas.microsoft.com/office/drawing/2014/main" id="{88066D24-17EF-727E-A505-24DBD5FBAF46}"/>
              </a:ext>
            </a:extLst>
          </p:cNvPr>
          <p:cNvSpPr/>
          <p:nvPr/>
        </p:nvSpPr>
        <p:spPr>
          <a:xfrm>
            <a:off x="5587750" y="3094025"/>
            <a:ext cx="325306" cy="358651"/>
          </a:xfrm>
          <a:prstGeom prst="roundRect">
            <a:avLst/>
          </a:prstGeom>
          <a:solidFill>
            <a:srgbClr val="92D050">
              <a:alpha val="40000"/>
            </a:srgb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圆角矩形 10">
            <a:extLst>
              <a:ext uri="{FF2B5EF4-FFF2-40B4-BE49-F238E27FC236}">
                <a16:creationId xmlns:a16="http://schemas.microsoft.com/office/drawing/2014/main" id="{4AF508CA-B654-73E1-8F6B-34ECA47B6C45}"/>
              </a:ext>
            </a:extLst>
          </p:cNvPr>
          <p:cNvSpPr/>
          <p:nvPr/>
        </p:nvSpPr>
        <p:spPr>
          <a:xfrm>
            <a:off x="6528890" y="3095678"/>
            <a:ext cx="325306" cy="358651"/>
          </a:xfrm>
          <a:prstGeom prst="roundRect">
            <a:avLst/>
          </a:prstGeom>
          <a:solidFill>
            <a:srgbClr val="92D050">
              <a:alpha val="40000"/>
            </a:srgb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22" name="直接箭头连接符 21">
            <a:extLst>
              <a:ext uri="{FF2B5EF4-FFF2-40B4-BE49-F238E27FC236}">
                <a16:creationId xmlns:a16="http://schemas.microsoft.com/office/drawing/2014/main" id="{0E9A4AF0-9515-D2AD-A277-64B352D12D96}"/>
              </a:ext>
            </a:extLst>
          </p:cNvPr>
          <p:cNvCxnSpPr>
            <a:cxnSpLocks/>
            <a:endCxn id="18" idx="2"/>
          </p:cNvCxnSpPr>
          <p:nvPr/>
        </p:nvCxnSpPr>
        <p:spPr>
          <a:xfrm flipH="1" flipV="1">
            <a:off x="5750403" y="3452676"/>
            <a:ext cx="0" cy="3532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C1A77DDB-7296-499A-65AB-EBE5BFE9E7E6}"/>
              </a:ext>
            </a:extLst>
          </p:cNvPr>
          <p:cNvCxnSpPr>
            <a:cxnSpLocks/>
          </p:cNvCxnSpPr>
          <p:nvPr/>
        </p:nvCxnSpPr>
        <p:spPr>
          <a:xfrm flipH="1" flipV="1">
            <a:off x="6691406" y="3450188"/>
            <a:ext cx="0" cy="3640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B8E1C682-9417-2E4A-C663-D0C0A329C410}"/>
              </a:ext>
            </a:extLst>
          </p:cNvPr>
          <p:cNvCxnSpPr>
            <a:cxnSpLocks/>
          </p:cNvCxnSpPr>
          <p:nvPr/>
        </p:nvCxnSpPr>
        <p:spPr>
          <a:xfrm flipV="1">
            <a:off x="5750403" y="3805942"/>
            <a:ext cx="941003" cy="24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梯形 29">
            <a:extLst>
              <a:ext uri="{FF2B5EF4-FFF2-40B4-BE49-F238E27FC236}">
                <a16:creationId xmlns:a16="http://schemas.microsoft.com/office/drawing/2014/main" id="{DA7A4C23-470D-1794-4A8C-769BC072D625}"/>
              </a:ext>
            </a:extLst>
          </p:cNvPr>
          <p:cNvSpPr/>
          <p:nvPr/>
        </p:nvSpPr>
        <p:spPr>
          <a:xfrm>
            <a:off x="5032048" y="4412838"/>
            <a:ext cx="2475634" cy="461665"/>
          </a:xfrm>
          <a:prstGeom prst="trapezoid">
            <a:avLst/>
          </a:prstGeom>
          <a:solidFill>
            <a:srgbClr val="92D050">
              <a:alpha val="4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solidFill>
                  <a:schemeClr val="tx1"/>
                </a:solidFill>
              </a:rPr>
              <a:t>Vision</a:t>
            </a:r>
            <a:r>
              <a:rPr kumimoji="1" lang="zh-CN" altLang="en-US" sz="2400" dirty="0">
                <a:solidFill>
                  <a:schemeClr val="tx1"/>
                </a:solidFill>
              </a:rPr>
              <a:t> </a:t>
            </a:r>
            <a:r>
              <a:rPr kumimoji="1" lang="en-US" altLang="zh-CN" sz="2400" dirty="0">
                <a:solidFill>
                  <a:schemeClr val="tx1"/>
                </a:solidFill>
              </a:rPr>
              <a:t>Encoder</a:t>
            </a:r>
            <a:endParaRPr kumimoji="1" lang="zh-CN" altLang="en-US" sz="2400" dirty="0">
              <a:solidFill>
                <a:schemeClr val="tx1"/>
              </a:solidFill>
            </a:endParaRPr>
          </a:p>
        </p:txBody>
      </p:sp>
      <p:cxnSp>
        <p:nvCxnSpPr>
          <p:cNvPr id="34" name="直接连接符 33">
            <a:extLst>
              <a:ext uri="{FF2B5EF4-FFF2-40B4-BE49-F238E27FC236}">
                <a16:creationId xmlns:a16="http://schemas.microsoft.com/office/drawing/2014/main" id="{B27DA43B-5B04-5136-924A-5C239C2D1678}"/>
              </a:ext>
            </a:extLst>
          </p:cNvPr>
          <p:cNvCxnSpPr>
            <a:cxnSpLocks/>
          </p:cNvCxnSpPr>
          <p:nvPr/>
        </p:nvCxnSpPr>
        <p:spPr>
          <a:xfrm>
            <a:off x="6228506" y="3805942"/>
            <a:ext cx="0" cy="6051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8" name="组合 47">
            <a:extLst>
              <a:ext uri="{FF2B5EF4-FFF2-40B4-BE49-F238E27FC236}">
                <a16:creationId xmlns:a16="http://schemas.microsoft.com/office/drawing/2014/main" id="{31440618-EA07-30D1-943A-D2FB772B4775}"/>
              </a:ext>
            </a:extLst>
          </p:cNvPr>
          <p:cNvGrpSpPr/>
          <p:nvPr/>
        </p:nvGrpSpPr>
        <p:grpSpPr>
          <a:xfrm>
            <a:off x="5005824" y="5167807"/>
            <a:ext cx="2408212" cy="863916"/>
            <a:chOff x="5057790" y="5169784"/>
            <a:chExt cx="2408212" cy="863916"/>
          </a:xfrm>
        </p:grpSpPr>
        <p:sp>
          <p:nvSpPr>
            <p:cNvPr id="44" name="平行四边形 43">
              <a:extLst>
                <a:ext uri="{FF2B5EF4-FFF2-40B4-BE49-F238E27FC236}">
                  <a16:creationId xmlns:a16="http://schemas.microsoft.com/office/drawing/2014/main" id="{46008204-A72D-521D-4A40-A079B83A654D}"/>
                </a:ext>
              </a:extLst>
            </p:cNvPr>
            <p:cNvSpPr/>
            <p:nvPr/>
          </p:nvSpPr>
          <p:spPr>
            <a:xfrm rot="1434462" flipH="1">
              <a:off x="5057790" y="5169784"/>
              <a:ext cx="734103" cy="810959"/>
            </a:xfrm>
            <a:prstGeom prst="parallelogram">
              <a:avLst>
                <a:gd name="adj" fmla="val 45581"/>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45" name="平行四边形 44">
              <a:extLst>
                <a:ext uri="{FF2B5EF4-FFF2-40B4-BE49-F238E27FC236}">
                  <a16:creationId xmlns:a16="http://schemas.microsoft.com/office/drawing/2014/main" id="{AB46A831-A0CC-3565-FDBE-92DAECC558E7}"/>
                </a:ext>
              </a:extLst>
            </p:cNvPr>
            <p:cNvSpPr/>
            <p:nvPr/>
          </p:nvSpPr>
          <p:spPr>
            <a:xfrm rot="1434462" flipH="1">
              <a:off x="5606135" y="5213216"/>
              <a:ext cx="734103" cy="810959"/>
            </a:xfrm>
            <a:prstGeom prst="parallelogram">
              <a:avLst>
                <a:gd name="adj" fmla="val 45581"/>
              </a:avLst>
            </a:prstGeom>
            <a:blipFill dpi="0" rotWithShape="1">
              <a:blip r:embed="rId3"/>
              <a:srcRect/>
              <a:stretch>
                <a:fillRect l="-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46" name="平行四边形 45">
              <a:extLst>
                <a:ext uri="{FF2B5EF4-FFF2-40B4-BE49-F238E27FC236}">
                  <a16:creationId xmlns:a16="http://schemas.microsoft.com/office/drawing/2014/main" id="{E292C39D-86D0-1F90-E008-ECF09A7FBC47}"/>
                </a:ext>
              </a:extLst>
            </p:cNvPr>
            <p:cNvSpPr/>
            <p:nvPr/>
          </p:nvSpPr>
          <p:spPr>
            <a:xfrm rot="1434462" flipH="1">
              <a:off x="6174801" y="5222741"/>
              <a:ext cx="734103" cy="810959"/>
            </a:xfrm>
            <a:prstGeom prst="parallelogram">
              <a:avLst>
                <a:gd name="adj" fmla="val 45581"/>
              </a:avLst>
            </a:prstGeom>
            <a:blipFill dpi="0" rotWithShape="1">
              <a:blip r:embed="rId3"/>
              <a:srcRect/>
              <a:stretch>
                <a:fillRect l="-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47" name="平行四边形 46">
              <a:extLst>
                <a:ext uri="{FF2B5EF4-FFF2-40B4-BE49-F238E27FC236}">
                  <a16:creationId xmlns:a16="http://schemas.microsoft.com/office/drawing/2014/main" id="{66FD9778-4D6A-03DB-7754-6408ABEEE0DF}"/>
                </a:ext>
              </a:extLst>
            </p:cNvPr>
            <p:cNvSpPr/>
            <p:nvPr/>
          </p:nvSpPr>
          <p:spPr>
            <a:xfrm rot="1434462" flipH="1">
              <a:off x="6731899" y="5213216"/>
              <a:ext cx="734103" cy="810959"/>
            </a:xfrm>
            <a:prstGeom prst="parallelogram">
              <a:avLst>
                <a:gd name="adj" fmla="val 45581"/>
              </a:avLst>
            </a:prstGeom>
            <a:blipFill dpi="0" rotWithShape="1">
              <a:blip r:embed="rId3"/>
              <a:srcRect/>
              <a:stretch>
                <a:fillRect l="-1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grpSp>
    </p:spTree>
    <p:extLst>
      <p:ext uri="{BB962C8B-B14F-4D97-AF65-F5344CB8AC3E}">
        <p14:creationId xmlns:p14="http://schemas.microsoft.com/office/powerpoint/2010/main" val="237422717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C7725-C08D-E4F4-CF69-62C8A94D1997}"/>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32A0082D-9BBD-DA3F-FB53-A18A233D25DC}"/>
              </a:ext>
            </a:extLst>
          </p:cNvPr>
          <p:cNvSpPr>
            <a:spLocks noGrp="1"/>
          </p:cNvSpPr>
          <p:nvPr>
            <p:ph type="title"/>
          </p:nvPr>
        </p:nvSpPr>
        <p:spPr>
          <a:xfrm>
            <a:off x="442913" y="243569"/>
            <a:ext cx="9056851" cy="617518"/>
          </a:xfrm>
        </p:spPr>
        <p:txBody>
          <a:bodyPr>
            <a:normAutofit/>
          </a:bodyPr>
          <a:lstStyle/>
          <a:p>
            <a:pPr lvl="0">
              <a:defRPr/>
            </a:pPr>
            <a:r>
              <a:rPr lang="en-US" altLang="zh-CN" sz="2800" b="1" ker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Background</a:t>
            </a:r>
            <a:r>
              <a:rPr lang="en-US" altLang="zh-CN" sz="2800" kern="0">
                <a:sym typeface="Arial" panose="020B0604020202020204" pitchFamily="34" charset="0"/>
              </a:rPr>
              <a:t>: AI Video Chat</a:t>
            </a:r>
            <a:endParaRPr lang="en-US" altLang="zh-CN" sz="2800" b="1" kern="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标题 1">
            <a:extLst>
              <a:ext uri="{FF2B5EF4-FFF2-40B4-BE49-F238E27FC236}">
                <a16:creationId xmlns:a16="http://schemas.microsoft.com/office/drawing/2014/main" id="{DEC7FCB5-2C4A-A97B-F2EA-227524F1735B}"/>
              </a:ext>
            </a:extLst>
          </p:cNvPr>
          <p:cNvSpPr txBox="1">
            <a:spLocks/>
          </p:cNvSpPr>
          <p:nvPr/>
        </p:nvSpPr>
        <p:spPr>
          <a:xfrm>
            <a:off x="513253" y="3999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endParaRPr lang="zh-CN" altLang="en-US" sz="3600" dirty="0">
              <a:solidFill>
                <a:srgbClr val="9A0001"/>
              </a:solidFill>
              <a:latin typeface="微软雅黑" panose="020B0503020204020204" pitchFamily="34" charset="-122"/>
              <a:cs typeface="Arial" panose="020B0604020202020204" pitchFamily="34" charset="0"/>
            </a:endParaRPr>
          </a:p>
        </p:txBody>
      </p:sp>
      <p:sp>
        <p:nvSpPr>
          <p:cNvPr id="8" name="文本框 7">
            <a:extLst>
              <a:ext uri="{FF2B5EF4-FFF2-40B4-BE49-F238E27FC236}">
                <a16:creationId xmlns:a16="http://schemas.microsoft.com/office/drawing/2014/main" id="{A1FEF104-7372-3767-37E9-62E4121DC804}"/>
              </a:ext>
            </a:extLst>
          </p:cNvPr>
          <p:cNvSpPr txBox="1"/>
          <p:nvPr/>
        </p:nvSpPr>
        <p:spPr>
          <a:xfrm>
            <a:off x="750080" y="1282736"/>
            <a:ext cx="12115800" cy="461665"/>
          </a:xfrm>
          <a:prstGeom prst="rect">
            <a:avLst/>
          </a:prstGeom>
          <a:noFill/>
        </p:spPr>
        <p:txBody>
          <a:bodyPr wrap="square" rtlCol="0">
            <a:spAutoFit/>
          </a:bodyPr>
          <a:lstStyle/>
          <a:p>
            <a:r>
              <a:rPr kumimoji="1" lang="en-US" altLang="zh-CN" sz="2400">
                <a:solidFill>
                  <a:sysClr val="windowText" lastClr="000000"/>
                </a:solidFill>
              </a:rPr>
              <a:t>Subsequent works (e.g., GPT-4o) integrate audio input, so now it can hear.</a:t>
            </a:r>
            <a:endParaRPr kumimoji="1" lang="zh-CN" altLang="en-US" sz="2400">
              <a:solidFill>
                <a:sysClr val="windowText" lastClr="000000"/>
              </a:solidFill>
            </a:endParaRPr>
          </a:p>
        </p:txBody>
      </p:sp>
      <p:sp>
        <p:nvSpPr>
          <p:cNvPr id="2" name="圆角矩形 1">
            <a:extLst>
              <a:ext uri="{FF2B5EF4-FFF2-40B4-BE49-F238E27FC236}">
                <a16:creationId xmlns:a16="http://schemas.microsoft.com/office/drawing/2014/main" id="{90671950-C02D-AA30-22B4-6C629664A273}"/>
              </a:ext>
            </a:extLst>
          </p:cNvPr>
          <p:cNvSpPr/>
          <p:nvPr/>
        </p:nvSpPr>
        <p:spPr>
          <a:xfrm>
            <a:off x="3334365" y="2162437"/>
            <a:ext cx="6070290" cy="751240"/>
          </a:xfrm>
          <a:prstGeom prst="roundRect">
            <a:avLst/>
          </a:prstGeom>
          <a:solidFill>
            <a:schemeClr val="bg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a:solidFill>
                  <a:srgbClr val="C00000"/>
                </a:solidFill>
              </a:rPr>
              <a:t>Multimodal </a:t>
            </a:r>
            <a:r>
              <a:rPr kumimoji="1" lang="en-US" altLang="zh-CN" sz="2400">
                <a:solidFill>
                  <a:sysClr val="windowText" lastClr="000000"/>
                </a:solidFill>
              </a:rPr>
              <a:t>Large Language Model (MLLM)</a:t>
            </a:r>
            <a:endParaRPr kumimoji="1" lang="zh-CN" altLang="en-US" sz="2400" dirty="0">
              <a:solidFill>
                <a:sysClr val="windowText" lastClr="000000"/>
              </a:solidFill>
            </a:endParaRPr>
          </a:p>
        </p:txBody>
      </p:sp>
      <p:sp>
        <p:nvSpPr>
          <p:cNvPr id="25" name="文本框 24">
            <a:extLst>
              <a:ext uri="{FF2B5EF4-FFF2-40B4-BE49-F238E27FC236}">
                <a16:creationId xmlns:a16="http://schemas.microsoft.com/office/drawing/2014/main" id="{1FC268C2-7041-971F-A00C-FB2A6C0CE86E}"/>
              </a:ext>
            </a:extLst>
          </p:cNvPr>
          <p:cNvSpPr txBox="1"/>
          <p:nvPr/>
        </p:nvSpPr>
        <p:spPr>
          <a:xfrm>
            <a:off x="6008374" y="2913677"/>
            <a:ext cx="441147" cy="461665"/>
          </a:xfrm>
          <a:prstGeom prst="rect">
            <a:avLst/>
          </a:prstGeom>
          <a:noFill/>
        </p:spPr>
        <p:txBody>
          <a:bodyPr wrap="square" rtlCol="0">
            <a:spAutoFit/>
          </a:bodyPr>
          <a:lstStyle/>
          <a:p>
            <a:pPr algn="ctr"/>
            <a:r>
              <a:rPr kumimoji="1" lang="en-US" altLang="zh-CN" sz="2400" b="1" dirty="0">
                <a:latin typeface="Arial" panose="020B0604020202020204" pitchFamily="34" charset="0"/>
                <a:ea typeface="微软雅黑" panose="020B0503020204020204" pitchFamily="34" charset="-122"/>
                <a:cs typeface="+mn-ea"/>
                <a:sym typeface="Arial" panose="020B0604020202020204" pitchFamily="34" charset="0"/>
              </a:rPr>
              <a:t>…</a:t>
            </a:r>
            <a:endParaRPr kumimoji="1" lang="zh-CN" altLang="en-US" sz="2400" b="1"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7" name="组合 16">
            <a:extLst>
              <a:ext uri="{FF2B5EF4-FFF2-40B4-BE49-F238E27FC236}">
                <a16:creationId xmlns:a16="http://schemas.microsoft.com/office/drawing/2014/main" id="{CEC2FC03-795E-397B-0BC2-B66CC120DAD4}"/>
              </a:ext>
            </a:extLst>
          </p:cNvPr>
          <p:cNvGrpSpPr/>
          <p:nvPr/>
        </p:nvGrpSpPr>
        <p:grpSpPr>
          <a:xfrm>
            <a:off x="3065943" y="3116554"/>
            <a:ext cx="2366239" cy="1025509"/>
            <a:chOff x="3244614" y="3081366"/>
            <a:chExt cx="2366239" cy="1025509"/>
          </a:xfrm>
        </p:grpSpPr>
        <p:grpSp>
          <p:nvGrpSpPr>
            <p:cNvPr id="4" name="组合 3">
              <a:extLst>
                <a:ext uri="{FF2B5EF4-FFF2-40B4-BE49-F238E27FC236}">
                  <a16:creationId xmlns:a16="http://schemas.microsoft.com/office/drawing/2014/main" id="{FD6AC9D5-BD85-D925-CFDF-473A4A2D977B}"/>
                </a:ext>
              </a:extLst>
            </p:cNvPr>
            <p:cNvGrpSpPr/>
            <p:nvPr/>
          </p:nvGrpSpPr>
          <p:grpSpPr>
            <a:xfrm>
              <a:off x="3667513" y="3081366"/>
              <a:ext cx="1630053" cy="358652"/>
              <a:chOff x="3667513" y="3081366"/>
              <a:chExt cx="1630053" cy="358652"/>
            </a:xfrm>
          </p:grpSpPr>
          <p:sp>
            <p:nvSpPr>
              <p:cNvPr id="6" name="圆角矩形 5">
                <a:extLst>
                  <a:ext uri="{FF2B5EF4-FFF2-40B4-BE49-F238E27FC236}">
                    <a16:creationId xmlns:a16="http://schemas.microsoft.com/office/drawing/2014/main" id="{2FB2AB4D-CE72-90AE-4A98-A614737D79D1}"/>
                  </a:ext>
                </a:extLst>
              </p:cNvPr>
              <p:cNvSpPr/>
              <p:nvPr/>
            </p:nvSpPr>
            <p:spPr>
              <a:xfrm>
                <a:off x="3667513" y="3081367"/>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圆角矩形 8">
                <a:extLst>
                  <a:ext uri="{FF2B5EF4-FFF2-40B4-BE49-F238E27FC236}">
                    <a16:creationId xmlns:a16="http://schemas.microsoft.com/office/drawing/2014/main" id="{8C685909-2D25-5349-B4BD-AA958BD912B4}"/>
                  </a:ext>
                </a:extLst>
              </p:cNvPr>
              <p:cNvSpPr/>
              <p:nvPr/>
            </p:nvSpPr>
            <p:spPr>
              <a:xfrm>
                <a:off x="4102429" y="3081367"/>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圆角矩形 9">
                <a:extLst>
                  <a:ext uri="{FF2B5EF4-FFF2-40B4-BE49-F238E27FC236}">
                    <a16:creationId xmlns:a16="http://schemas.microsoft.com/office/drawing/2014/main" id="{408657A0-5BA5-AB96-6764-D4C9A11E9226}"/>
                  </a:ext>
                </a:extLst>
              </p:cNvPr>
              <p:cNvSpPr/>
              <p:nvPr/>
            </p:nvSpPr>
            <p:spPr>
              <a:xfrm>
                <a:off x="4537344" y="3081367"/>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圆角矩形 10">
                <a:extLst>
                  <a:ext uri="{FF2B5EF4-FFF2-40B4-BE49-F238E27FC236}">
                    <a16:creationId xmlns:a16="http://schemas.microsoft.com/office/drawing/2014/main" id="{5ADB0DE8-302E-379F-E59A-FE069AF4FEF4}"/>
                  </a:ext>
                </a:extLst>
              </p:cNvPr>
              <p:cNvSpPr/>
              <p:nvPr/>
            </p:nvSpPr>
            <p:spPr>
              <a:xfrm>
                <a:off x="4972260" y="3081366"/>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7" name="文本框 26">
              <a:extLst>
                <a:ext uri="{FF2B5EF4-FFF2-40B4-BE49-F238E27FC236}">
                  <a16:creationId xmlns:a16="http://schemas.microsoft.com/office/drawing/2014/main" id="{29FE2A70-BC2D-FFB7-1B48-D15E2BB1BFC9}"/>
                </a:ext>
              </a:extLst>
            </p:cNvPr>
            <p:cNvSpPr txBox="1"/>
            <p:nvPr/>
          </p:nvSpPr>
          <p:spPr>
            <a:xfrm>
              <a:off x="3244614" y="3501204"/>
              <a:ext cx="2366239" cy="605671"/>
            </a:xfrm>
            <a:prstGeom prst="rect">
              <a:avLst/>
            </a:prstGeom>
            <a:noFill/>
          </p:spPr>
          <p:txBody>
            <a:bodyPr wrap="none" rtlCol="0">
              <a:spAutoFit/>
            </a:bodyPr>
            <a:lstStyle/>
            <a:p>
              <a:pPr algn="ctr"/>
              <a:r>
                <a:rPr kumimoji="1" lang="en-US" altLang="zh-CN" sz="2400" dirty="0">
                  <a:latin typeface="Arial" panose="020B0604020202020204" pitchFamily="34" charset="0"/>
                  <a:ea typeface="微软雅黑" panose="020B0503020204020204" pitchFamily="34" charset="-122"/>
                  <a:cs typeface="+mn-ea"/>
                  <a:sym typeface="Arial" panose="020B0604020202020204" pitchFamily="34" charset="0"/>
                </a:rPr>
                <a:t>Text</a:t>
              </a:r>
              <a:r>
                <a:rPr kumimoji="1" lang="zh-CN" altLang="en-US" sz="2400" dirty="0">
                  <a:latin typeface="Arial" panose="020B0604020202020204" pitchFamily="34" charset="0"/>
                  <a:ea typeface="微软雅黑" panose="020B0503020204020204" pitchFamily="34" charset="-122"/>
                  <a:cs typeface="+mn-ea"/>
                  <a:sym typeface="Arial" panose="020B0604020202020204" pitchFamily="34" charset="0"/>
                </a:rPr>
                <a:t> </a:t>
              </a:r>
              <a:r>
                <a:rPr kumimoji="1" lang="en-US" altLang="zh-CN" sz="2400" dirty="0">
                  <a:latin typeface="Arial" panose="020B0604020202020204" pitchFamily="34" charset="0"/>
                  <a:ea typeface="微软雅黑" panose="020B0503020204020204" pitchFamily="34" charset="-122"/>
                  <a:cs typeface="+mn-ea"/>
                  <a:sym typeface="Arial" panose="020B0604020202020204" pitchFamily="34" charset="0"/>
                </a:rPr>
                <a:t>Tokens</a:t>
              </a:r>
              <a:endParaRPr kumimoji="1" lang="zh-CN" altLang="en-US" sz="2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组合 6">
            <a:extLst>
              <a:ext uri="{FF2B5EF4-FFF2-40B4-BE49-F238E27FC236}">
                <a16:creationId xmlns:a16="http://schemas.microsoft.com/office/drawing/2014/main" id="{89302F23-437E-433D-A7E0-E593D7D4B3A7}"/>
              </a:ext>
            </a:extLst>
          </p:cNvPr>
          <p:cNvGrpSpPr/>
          <p:nvPr/>
        </p:nvGrpSpPr>
        <p:grpSpPr>
          <a:xfrm>
            <a:off x="7357988" y="3096945"/>
            <a:ext cx="1630053" cy="358652"/>
            <a:chOff x="3667513" y="3081366"/>
            <a:chExt cx="1630053" cy="358652"/>
          </a:xfrm>
        </p:grpSpPr>
        <p:sp>
          <p:nvSpPr>
            <p:cNvPr id="13" name="圆角矩形 5">
              <a:extLst>
                <a:ext uri="{FF2B5EF4-FFF2-40B4-BE49-F238E27FC236}">
                  <a16:creationId xmlns:a16="http://schemas.microsoft.com/office/drawing/2014/main" id="{88D5EF6D-CE1E-9875-6322-00862385D360}"/>
                </a:ext>
              </a:extLst>
            </p:cNvPr>
            <p:cNvSpPr/>
            <p:nvPr/>
          </p:nvSpPr>
          <p:spPr>
            <a:xfrm>
              <a:off x="3667513" y="3081367"/>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圆角矩形 8">
              <a:extLst>
                <a:ext uri="{FF2B5EF4-FFF2-40B4-BE49-F238E27FC236}">
                  <a16:creationId xmlns:a16="http://schemas.microsoft.com/office/drawing/2014/main" id="{428B0263-0978-17FB-62DC-B60B4DA3DFC1}"/>
                </a:ext>
              </a:extLst>
            </p:cNvPr>
            <p:cNvSpPr/>
            <p:nvPr/>
          </p:nvSpPr>
          <p:spPr>
            <a:xfrm>
              <a:off x="4102429" y="3081367"/>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圆角矩形 9">
              <a:extLst>
                <a:ext uri="{FF2B5EF4-FFF2-40B4-BE49-F238E27FC236}">
                  <a16:creationId xmlns:a16="http://schemas.microsoft.com/office/drawing/2014/main" id="{DFD34A0F-B3C8-3770-D8B0-BEEA2A5DA44A}"/>
                </a:ext>
              </a:extLst>
            </p:cNvPr>
            <p:cNvSpPr/>
            <p:nvPr/>
          </p:nvSpPr>
          <p:spPr>
            <a:xfrm>
              <a:off x="4537344" y="3081367"/>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圆角矩形 10">
              <a:extLst>
                <a:ext uri="{FF2B5EF4-FFF2-40B4-BE49-F238E27FC236}">
                  <a16:creationId xmlns:a16="http://schemas.microsoft.com/office/drawing/2014/main" id="{7ED856D0-AF59-2835-FC30-AF5E97D4C303}"/>
                </a:ext>
              </a:extLst>
            </p:cNvPr>
            <p:cNvSpPr/>
            <p:nvPr/>
          </p:nvSpPr>
          <p:spPr>
            <a:xfrm>
              <a:off x="4972260" y="3081366"/>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8" name="圆角矩形 10">
            <a:extLst>
              <a:ext uri="{FF2B5EF4-FFF2-40B4-BE49-F238E27FC236}">
                <a16:creationId xmlns:a16="http://schemas.microsoft.com/office/drawing/2014/main" id="{3BB5FC35-B11E-3107-4957-5892D73A9AA3}"/>
              </a:ext>
            </a:extLst>
          </p:cNvPr>
          <p:cNvSpPr/>
          <p:nvPr/>
        </p:nvSpPr>
        <p:spPr>
          <a:xfrm>
            <a:off x="5253655" y="3116554"/>
            <a:ext cx="325306" cy="358651"/>
          </a:xfrm>
          <a:prstGeom prst="roundRect">
            <a:avLst/>
          </a:prstGeom>
          <a:solidFill>
            <a:srgbClr val="92D050">
              <a:alpha val="40000"/>
            </a:srgb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圆角矩形 10">
            <a:extLst>
              <a:ext uri="{FF2B5EF4-FFF2-40B4-BE49-F238E27FC236}">
                <a16:creationId xmlns:a16="http://schemas.microsoft.com/office/drawing/2014/main" id="{D0B8A908-E36B-0D96-EA9D-5D374B2FAD45}"/>
              </a:ext>
            </a:extLst>
          </p:cNvPr>
          <p:cNvSpPr/>
          <p:nvPr/>
        </p:nvSpPr>
        <p:spPr>
          <a:xfrm>
            <a:off x="6457824" y="3094025"/>
            <a:ext cx="325306" cy="358651"/>
          </a:xfrm>
          <a:prstGeom prst="roundRect">
            <a:avLst/>
          </a:prstGeom>
          <a:solidFill>
            <a:srgbClr val="92D050">
              <a:alpha val="40000"/>
            </a:srgb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22" name="直接箭头连接符 21">
            <a:extLst>
              <a:ext uri="{FF2B5EF4-FFF2-40B4-BE49-F238E27FC236}">
                <a16:creationId xmlns:a16="http://schemas.microsoft.com/office/drawing/2014/main" id="{24045469-FD75-D9AF-9497-29CF5E68DAD6}"/>
              </a:ext>
            </a:extLst>
          </p:cNvPr>
          <p:cNvCxnSpPr>
            <a:cxnSpLocks/>
            <a:endCxn id="18" idx="2"/>
          </p:cNvCxnSpPr>
          <p:nvPr/>
        </p:nvCxnSpPr>
        <p:spPr>
          <a:xfrm flipH="1" flipV="1">
            <a:off x="5416308" y="3475205"/>
            <a:ext cx="0" cy="3532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90EE7294-3B55-8619-295F-935F775A5B8F}"/>
              </a:ext>
            </a:extLst>
          </p:cNvPr>
          <p:cNvCxnSpPr>
            <a:cxnSpLocks/>
          </p:cNvCxnSpPr>
          <p:nvPr/>
        </p:nvCxnSpPr>
        <p:spPr>
          <a:xfrm flipV="1">
            <a:off x="6620340" y="3448535"/>
            <a:ext cx="0" cy="37993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BEA8ACF1-E301-B55B-4A05-773CA32709AD}"/>
              </a:ext>
            </a:extLst>
          </p:cNvPr>
          <p:cNvCxnSpPr>
            <a:cxnSpLocks/>
          </p:cNvCxnSpPr>
          <p:nvPr/>
        </p:nvCxnSpPr>
        <p:spPr>
          <a:xfrm>
            <a:off x="5416308" y="3830959"/>
            <a:ext cx="122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梯形 29">
            <a:extLst>
              <a:ext uri="{FF2B5EF4-FFF2-40B4-BE49-F238E27FC236}">
                <a16:creationId xmlns:a16="http://schemas.microsoft.com/office/drawing/2014/main" id="{363218F9-38B5-C442-105C-B8F454BCEF12}"/>
              </a:ext>
            </a:extLst>
          </p:cNvPr>
          <p:cNvSpPr/>
          <p:nvPr/>
        </p:nvSpPr>
        <p:spPr>
          <a:xfrm>
            <a:off x="3753313" y="4433667"/>
            <a:ext cx="2475634" cy="461665"/>
          </a:xfrm>
          <a:prstGeom prst="trapezoid">
            <a:avLst/>
          </a:prstGeom>
          <a:solidFill>
            <a:srgbClr val="92D050">
              <a:alpha val="4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solidFill>
                  <a:schemeClr val="tx1"/>
                </a:solidFill>
              </a:rPr>
              <a:t>Vision</a:t>
            </a:r>
            <a:r>
              <a:rPr kumimoji="1" lang="zh-CN" altLang="en-US" sz="2400" dirty="0">
                <a:solidFill>
                  <a:schemeClr val="tx1"/>
                </a:solidFill>
              </a:rPr>
              <a:t> </a:t>
            </a:r>
            <a:r>
              <a:rPr kumimoji="1" lang="en-US" altLang="zh-CN" sz="2400" dirty="0">
                <a:solidFill>
                  <a:schemeClr val="tx1"/>
                </a:solidFill>
              </a:rPr>
              <a:t>Encoder</a:t>
            </a:r>
            <a:endParaRPr kumimoji="1" lang="zh-CN" altLang="en-US" sz="2400" dirty="0">
              <a:solidFill>
                <a:schemeClr val="tx1"/>
              </a:solidFill>
            </a:endParaRPr>
          </a:p>
        </p:txBody>
      </p:sp>
      <p:cxnSp>
        <p:nvCxnSpPr>
          <p:cNvPr id="34" name="直接连接符 33">
            <a:extLst>
              <a:ext uri="{FF2B5EF4-FFF2-40B4-BE49-F238E27FC236}">
                <a16:creationId xmlns:a16="http://schemas.microsoft.com/office/drawing/2014/main" id="{92C2BDA8-DC54-00CE-23E9-EE14399BCFD3}"/>
              </a:ext>
            </a:extLst>
          </p:cNvPr>
          <p:cNvCxnSpPr>
            <a:cxnSpLocks/>
          </p:cNvCxnSpPr>
          <p:nvPr/>
        </p:nvCxnSpPr>
        <p:spPr>
          <a:xfrm>
            <a:off x="5611052" y="3828470"/>
            <a:ext cx="0" cy="6051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组合 25">
            <a:extLst>
              <a:ext uri="{FF2B5EF4-FFF2-40B4-BE49-F238E27FC236}">
                <a16:creationId xmlns:a16="http://schemas.microsoft.com/office/drawing/2014/main" id="{1322E859-35BE-977F-9CC1-ECDDF222F464}"/>
              </a:ext>
            </a:extLst>
          </p:cNvPr>
          <p:cNvGrpSpPr/>
          <p:nvPr/>
        </p:nvGrpSpPr>
        <p:grpSpPr>
          <a:xfrm>
            <a:off x="5680683" y="3094025"/>
            <a:ext cx="3208883" cy="1801307"/>
            <a:chOff x="5587750" y="3071496"/>
            <a:chExt cx="3208883" cy="1801307"/>
          </a:xfrm>
        </p:grpSpPr>
        <p:sp>
          <p:nvSpPr>
            <p:cNvPr id="29" name="圆角矩形 10">
              <a:extLst>
                <a:ext uri="{FF2B5EF4-FFF2-40B4-BE49-F238E27FC236}">
                  <a16:creationId xmlns:a16="http://schemas.microsoft.com/office/drawing/2014/main" id="{E1C078ED-C470-B529-65A5-51219EE79AD1}"/>
                </a:ext>
              </a:extLst>
            </p:cNvPr>
            <p:cNvSpPr/>
            <p:nvPr/>
          </p:nvSpPr>
          <p:spPr>
            <a:xfrm>
              <a:off x="5587750" y="3094025"/>
              <a:ext cx="325306" cy="358651"/>
            </a:xfrm>
            <a:prstGeom prst="roundRect">
              <a:avLst/>
            </a:prstGeom>
            <a:solidFill>
              <a:schemeClr val="accent3">
                <a:lumMod val="20000"/>
                <a:lumOff val="80000"/>
                <a:alpha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圆角矩形 10">
              <a:extLst>
                <a:ext uri="{FF2B5EF4-FFF2-40B4-BE49-F238E27FC236}">
                  <a16:creationId xmlns:a16="http://schemas.microsoft.com/office/drawing/2014/main" id="{2B526E55-0BF2-487D-92F2-4F13B918A112}"/>
                </a:ext>
              </a:extLst>
            </p:cNvPr>
            <p:cNvSpPr/>
            <p:nvPr/>
          </p:nvSpPr>
          <p:spPr>
            <a:xfrm>
              <a:off x="6802079" y="3071496"/>
              <a:ext cx="325306" cy="358651"/>
            </a:xfrm>
            <a:prstGeom prst="roundRect">
              <a:avLst/>
            </a:prstGeom>
            <a:solidFill>
              <a:schemeClr val="accent3">
                <a:lumMod val="20000"/>
                <a:lumOff val="80000"/>
                <a:alpha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35" name="直接箭头连接符 34">
              <a:extLst>
                <a:ext uri="{FF2B5EF4-FFF2-40B4-BE49-F238E27FC236}">
                  <a16:creationId xmlns:a16="http://schemas.microsoft.com/office/drawing/2014/main" id="{8C65695D-4F81-EB53-32CD-907A9DB538B1}"/>
                </a:ext>
              </a:extLst>
            </p:cNvPr>
            <p:cNvCxnSpPr>
              <a:cxnSpLocks/>
            </p:cNvCxnSpPr>
            <p:nvPr/>
          </p:nvCxnSpPr>
          <p:spPr>
            <a:xfrm flipH="1" flipV="1">
              <a:off x="5750403" y="3442516"/>
              <a:ext cx="0" cy="540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a:extLst>
                <a:ext uri="{FF2B5EF4-FFF2-40B4-BE49-F238E27FC236}">
                  <a16:creationId xmlns:a16="http://schemas.microsoft.com/office/drawing/2014/main" id="{F5D7E8CB-2FA9-8BCC-BD09-8FF7478F943C}"/>
                </a:ext>
              </a:extLst>
            </p:cNvPr>
            <p:cNvCxnSpPr>
              <a:cxnSpLocks/>
            </p:cNvCxnSpPr>
            <p:nvPr/>
          </p:nvCxnSpPr>
          <p:spPr>
            <a:xfrm flipV="1">
              <a:off x="6964595" y="3426006"/>
              <a:ext cx="0" cy="540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418AA7E7-BBB7-2A64-FB56-45FB07A43577}"/>
                </a:ext>
              </a:extLst>
            </p:cNvPr>
            <p:cNvCxnSpPr>
              <a:cxnSpLocks/>
            </p:cNvCxnSpPr>
            <p:nvPr/>
          </p:nvCxnSpPr>
          <p:spPr>
            <a:xfrm>
              <a:off x="5750403" y="3970990"/>
              <a:ext cx="122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组合 39">
              <a:extLst>
                <a:ext uri="{FF2B5EF4-FFF2-40B4-BE49-F238E27FC236}">
                  <a16:creationId xmlns:a16="http://schemas.microsoft.com/office/drawing/2014/main" id="{F79E59A1-B526-3C48-B0F3-864B2A4BFEA1}"/>
                </a:ext>
              </a:extLst>
            </p:cNvPr>
            <p:cNvGrpSpPr/>
            <p:nvPr/>
          </p:nvGrpSpPr>
          <p:grpSpPr>
            <a:xfrm>
              <a:off x="6320999" y="3966006"/>
              <a:ext cx="2475634" cy="906797"/>
              <a:chOff x="6425421" y="3962923"/>
              <a:chExt cx="2475634" cy="906797"/>
            </a:xfrm>
          </p:grpSpPr>
          <p:sp>
            <p:nvSpPr>
              <p:cNvPr id="41" name="梯形 40">
                <a:extLst>
                  <a:ext uri="{FF2B5EF4-FFF2-40B4-BE49-F238E27FC236}">
                    <a16:creationId xmlns:a16="http://schemas.microsoft.com/office/drawing/2014/main" id="{3A71413E-FDF0-F39B-E249-7F2E5123E973}"/>
                  </a:ext>
                </a:extLst>
              </p:cNvPr>
              <p:cNvSpPr/>
              <p:nvPr/>
            </p:nvSpPr>
            <p:spPr>
              <a:xfrm>
                <a:off x="6425421" y="4408055"/>
                <a:ext cx="2475634" cy="461665"/>
              </a:xfrm>
              <a:prstGeom prst="trapezoid">
                <a:avLst/>
              </a:prstGeom>
              <a:solidFill>
                <a:schemeClr val="accent3">
                  <a:lumMod val="20000"/>
                  <a:lumOff val="80000"/>
                  <a:alpha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a:solidFill>
                      <a:schemeClr val="tx1"/>
                    </a:solidFill>
                  </a:rPr>
                  <a:t>Audio</a:t>
                </a:r>
                <a:r>
                  <a:rPr kumimoji="1" lang="zh-CN" altLang="en-US" sz="2400">
                    <a:solidFill>
                      <a:schemeClr val="tx1"/>
                    </a:solidFill>
                  </a:rPr>
                  <a:t> </a:t>
                </a:r>
                <a:r>
                  <a:rPr kumimoji="1" lang="en-US" altLang="zh-CN" sz="2400" dirty="0">
                    <a:solidFill>
                      <a:schemeClr val="tx1"/>
                    </a:solidFill>
                  </a:rPr>
                  <a:t>Encoder</a:t>
                </a:r>
                <a:endParaRPr kumimoji="1" lang="zh-CN" altLang="en-US" sz="2400" dirty="0">
                  <a:solidFill>
                    <a:schemeClr val="tx1"/>
                  </a:solidFill>
                </a:endParaRPr>
              </a:p>
            </p:txBody>
          </p:sp>
          <p:cxnSp>
            <p:nvCxnSpPr>
              <p:cNvPr id="42" name="直接连接符 41">
                <a:extLst>
                  <a:ext uri="{FF2B5EF4-FFF2-40B4-BE49-F238E27FC236}">
                    <a16:creationId xmlns:a16="http://schemas.microsoft.com/office/drawing/2014/main" id="{4418A029-43B6-386D-2B8F-A2C5406996DC}"/>
                  </a:ext>
                </a:extLst>
              </p:cNvPr>
              <p:cNvCxnSpPr>
                <a:cxnSpLocks/>
              </p:cNvCxnSpPr>
              <p:nvPr/>
            </p:nvCxnSpPr>
            <p:spPr>
              <a:xfrm>
                <a:off x="6876021" y="3962923"/>
                <a:ext cx="0" cy="43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57" name="图片 56">
            <a:extLst>
              <a:ext uri="{FF2B5EF4-FFF2-40B4-BE49-F238E27FC236}">
                <a16:creationId xmlns:a16="http://schemas.microsoft.com/office/drawing/2014/main" id="{CD70B991-BE37-9A08-8A09-D0E5C09B7C06}"/>
              </a:ext>
            </a:extLst>
          </p:cNvPr>
          <p:cNvPicPr>
            <a:picLocks noChangeAspect="1"/>
          </p:cNvPicPr>
          <p:nvPr/>
        </p:nvPicPr>
        <p:blipFill>
          <a:blip r:embed="rId3"/>
          <a:stretch>
            <a:fillRect/>
          </a:stretch>
        </p:blipFill>
        <p:spPr>
          <a:xfrm>
            <a:off x="6599198" y="5348461"/>
            <a:ext cx="2103604" cy="474854"/>
          </a:xfrm>
          <a:prstGeom prst="rect">
            <a:avLst/>
          </a:prstGeom>
        </p:spPr>
      </p:pic>
      <p:grpSp>
        <p:nvGrpSpPr>
          <p:cNvPr id="60" name="组合 59">
            <a:extLst>
              <a:ext uri="{FF2B5EF4-FFF2-40B4-BE49-F238E27FC236}">
                <a16:creationId xmlns:a16="http://schemas.microsoft.com/office/drawing/2014/main" id="{4B81EB3D-51E3-B7F4-3D5E-935493524BB5}"/>
              </a:ext>
            </a:extLst>
          </p:cNvPr>
          <p:cNvGrpSpPr/>
          <p:nvPr/>
        </p:nvGrpSpPr>
        <p:grpSpPr>
          <a:xfrm>
            <a:off x="3787024" y="5066081"/>
            <a:ext cx="2408212" cy="863916"/>
            <a:chOff x="5057790" y="5169784"/>
            <a:chExt cx="2408212" cy="863916"/>
          </a:xfrm>
        </p:grpSpPr>
        <p:sp>
          <p:nvSpPr>
            <p:cNvPr id="61" name="平行四边形 60">
              <a:extLst>
                <a:ext uri="{FF2B5EF4-FFF2-40B4-BE49-F238E27FC236}">
                  <a16:creationId xmlns:a16="http://schemas.microsoft.com/office/drawing/2014/main" id="{2D84979D-869A-C786-70E7-8CB435792D27}"/>
                </a:ext>
              </a:extLst>
            </p:cNvPr>
            <p:cNvSpPr/>
            <p:nvPr/>
          </p:nvSpPr>
          <p:spPr>
            <a:xfrm rot="1434462" flipH="1">
              <a:off x="5057790" y="5169784"/>
              <a:ext cx="734103" cy="810959"/>
            </a:xfrm>
            <a:prstGeom prst="parallelogram">
              <a:avLst>
                <a:gd name="adj" fmla="val 45581"/>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62" name="平行四边形 61">
              <a:extLst>
                <a:ext uri="{FF2B5EF4-FFF2-40B4-BE49-F238E27FC236}">
                  <a16:creationId xmlns:a16="http://schemas.microsoft.com/office/drawing/2014/main" id="{4B080C05-173A-1B91-A6CD-0599D96B2100}"/>
                </a:ext>
              </a:extLst>
            </p:cNvPr>
            <p:cNvSpPr/>
            <p:nvPr/>
          </p:nvSpPr>
          <p:spPr>
            <a:xfrm rot="1434462" flipH="1">
              <a:off x="5606135" y="5213216"/>
              <a:ext cx="734103" cy="810959"/>
            </a:xfrm>
            <a:prstGeom prst="parallelogram">
              <a:avLst>
                <a:gd name="adj" fmla="val 45581"/>
              </a:avLst>
            </a:prstGeom>
            <a:blipFill dpi="0" rotWithShape="1">
              <a:blip r:embed="rId4"/>
              <a:srcRect/>
              <a:stretch>
                <a:fillRect l="-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63" name="平行四边形 62">
              <a:extLst>
                <a:ext uri="{FF2B5EF4-FFF2-40B4-BE49-F238E27FC236}">
                  <a16:creationId xmlns:a16="http://schemas.microsoft.com/office/drawing/2014/main" id="{9A6B4B93-F771-E3BA-1BEF-1C38ECC4E480}"/>
                </a:ext>
              </a:extLst>
            </p:cNvPr>
            <p:cNvSpPr/>
            <p:nvPr/>
          </p:nvSpPr>
          <p:spPr>
            <a:xfrm rot="1434462" flipH="1">
              <a:off x="6174801" y="5222741"/>
              <a:ext cx="734103" cy="810959"/>
            </a:xfrm>
            <a:prstGeom prst="parallelogram">
              <a:avLst>
                <a:gd name="adj" fmla="val 45581"/>
              </a:avLst>
            </a:prstGeom>
            <a:blipFill dpi="0" rotWithShape="1">
              <a:blip r:embed="rId4"/>
              <a:srcRect/>
              <a:stretch>
                <a:fillRect l="-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64" name="平行四边形 63">
              <a:extLst>
                <a:ext uri="{FF2B5EF4-FFF2-40B4-BE49-F238E27FC236}">
                  <a16:creationId xmlns:a16="http://schemas.microsoft.com/office/drawing/2014/main" id="{3E04777F-546A-78A6-32E4-F8D9C648854D}"/>
                </a:ext>
              </a:extLst>
            </p:cNvPr>
            <p:cNvSpPr/>
            <p:nvPr/>
          </p:nvSpPr>
          <p:spPr>
            <a:xfrm rot="1434462" flipH="1">
              <a:off x="6731899" y="5213216"/>
              <a:ext cx="734103" cy="810959"/>
            </a:xfrm>
            <a:prstGeom prst="parallelogram">
              <a:avLst>
                <a:gd name="adj" fmla="val 45581"/>
              </a:avLst>
            </a:prstGeom>
            <a:blipFill dpi="0" rotWithShape="1">
              <a:blip r:embed="rId4"/>
              <a:srcRect/>
              <a:stretch>
                <a:fillRect l="-1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grpSp>
    </p:spTree>
    <p:extLst>
      <p:ext uri="{BB962C8B-B14F-4D97-AF65-F5344CB8AC3E}">
        <p14:creationId xmlns:p14="http://schemas.microsoft.com/office/powerpoint/2010/main" val="380161586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712B1-8846-CFF0-743C-BF7D134E10A2}"/>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525C58DD-21FF-13C7-2383-F6D57044BBA5}"/>
              </a:ext>
            </a:extLst>
          </p:cNvPr>
          <p:cNvSpPr>
            <a:spLocks noGrp="1"/>
          </p:cNvSpPr>
          <p:nvPr>
            <p:ph type="title"/>
          </p:nvPr>
        </p:nvSpPr>
        <p:spPr>
          <a:xfrm>
            <a:off x="442913" y="243569"/>
            <a:ext cx="9056851" cy="617518"/>
          </a:xfrm>
        </p:spPr>
        <p:txBody>
          <a:bodyPr>
            <a:normAutofit/>
          </a:bodyPr>
          <a:lstStyle/>
          <a:p>
            <a:pPr lvl="0">
              <a:defRPr/>
            </a:pPr>
            <a:r>
              <a:rPr lang="en-US" altLang="zh-CN" sz="2800" b="1" ker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Background</a:t>
            </a:r>
            <a:r>
              <a:rPr lang="en-US" altLang="zh-CN" sz="2800" kern="0">
                <a:sym typeface="Arial" panose="020B0604020202020204" pitchFamily="34" charset="0"/>
              </a:rPr>
              <a:t>: AI Video Chat</a:t>
            </a:r>
            <a:endParaRPr lang="en-US" altLang="zh-CN" sz="2800" b="1" kern="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标题 1">
            <a:extLst>
              <a:ext uri="{FF2B5EF4-FFF2-40B4-BE49-F238E27FC236}">
                <a16:creationId xmlns:a16="http://schemas.microsoft.com/office/drawing/2014/main" id="{2A7234B4-7E08-E6C4-CF4E-D22A646F26FC}"/>
              </a:ext>
            </a:extLst>
          </p:cNvPr>
          <p:cNvSpPr txBox="1">
            <a:spLocks/>
          </p:cNvSpPr>
          <p:nvPr/>
        </p:nvSpPr>
        <p:spPr>
          <a:xfrm>
            <a:off x="513253" y="3999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endParaRPr lang="zh-CN" altLang="en-US" sz="3600" dirty="0">
              <a:solidFill>
                <a:srgbClr val="9A0001"/>
              </a:solidFill>
              <a:latin typeface="微软雅黑" panose="020B0503020204020204" pitchFamily="34" charset="-122"/>
              <a:cs typeface="Arial" panose="020B0604020202020204" pitchFamily="34" charset="0"/>
            </a:endParaRPr>
          </a:p>
        </p:txBody>
      </p:sp>
      <p:sp>
        <p:nvSpPr>
          <p:cNvPr id="8" name="文本框 7">
            <a:extLst>
              <a:ext uri="{FF2B5EF4-FFF2-40B4-BE49-F238E27FC236}">
                <a16:creationId xmlns:a16="http://schemas.microsoft.com/office/drawing/2014/main" id="{1C87AFDF-C701-F190-072D-89AA8427440F}"/>
              </a:ext>
            </a:extLst>
          </p:cNvPr>
          <p:cNvSpPr txBox="1"/>
          <p:nvPr/>
        </p:nvSpPr>
        <p:spPr>
          <a:xfrm>
            <a:off x="644387" y="1299130"/>
            <a:ext cx="12115800" cy="830997"/>
          </a:xfrm>
          <a:prstGeom prst="rect">
            <a:avLst/>
          </a:prstGeom>
          <a:noFill/>
        </p:spPr>
        <p:txBody>
          <a:bodyPr wrap="square" rtlCol="0">
            <a:spAutoFit/>
          </a:bodyPr>
          <a:lstStyle/>
          <a:p>
            <a:r>
              <a:rPr kumimoji="1" lang="en-US" altLang="zh-CN" sz="2400">
                <a:solidFill>
                  <a:sysClr val="windowText" lastClr="000000"/>
                </a:solidFill>
              </a:rPr>
              <a:t>This makes the interaction between humans and AI more intuitive </a:t>
            </a:r>
          </a:p>
          <a:p>
            <a:r>
              <a:rPr kumimoji="1" lang="en-US" altLang="zh-CN" sz="2400">
                <a:solidFill>
                  <a:sysClr val="windowText" lastClr="000000"/>
                </a:solidFill>
              </a:rPr>
              <a:t>— </a:t>
            </a:r>
            <a:r>
              <a:rPr kumimoji="1" lang="en-US" altLang="zh-CN" sz="2400">
                <a:solidFill>
                  <a:schemeClr val="accent1"/>
                </a:solidFill>
              </a:rPr>
              <a:t>as if chatting face-to-face with a real person</a:t>
            </a:r>
            <a:endParaRPr kumimoji="1" lang="zh-CN" altLang="en-US" sz="2400">
              <a:solidFill>
                <a:schemeClr val="accent1"/>
              </a:solidFill>
            </a:endParaRPr>
          </a:p>
        </p:txBody>
      </p:sp>
      <p:sp>
        <p:nvSpPr>
          <p:cNvPr id="2" name="圆角矩形 1">
            <a:extLst>
              <a:ext uri="{FF2B5EF4-FFF2-40B4-BE49-F238E27FC236}">
                <a16:creationId xmlns:a16="http://schemas.microsoft.com/office/drawing/2014/main" id="{0B41C3BC-DC75-CD35-1E47-4F957A5F597A}"/>
              </a:ext>
            </a:extLst>
          </p:cNvPr>
          <p:cNvSpPr/>
          <p:nvPr/>
        </p:nvSpPr>
        <p:spPr>
          <a:xfrm>
            <a:off x="7854983" y="2727109"/>
            <a:ext cx="2475973" cy="306419"/>
          </a:xfrm>
          <a:prstGeom prst="roundRect">
            <a:avLst/>
          </a:prstGeom>
          <a:solidFill>
            <a:schemeClr val="bg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000">
                <a:solidFill>
                  <a:sysClr val="windowText" lastClr="000000"/>
                </a:solidFill>
              </a:rPr>
              <a:t>Multimodal Large Language Model</a:t>
            </a:r>
            <a:endParaRPr kumimoji="1" lang="zh-CN" altLang="en-US" sz="1000" dirty="0">
              <a:solidFill>
                <a:sysClr val="windowText" lastClr="000000"/>
              </a:solidFill>
            </a:endParaRPr>
          </a:p>
        </p:txBody>
      </p:sp>
      <p:sp>
        <p:nvSpPr>
          <p:cNvPr id="25" name="文本框 24">
            <a:extLst>
              <a:ext uri="{FF2B5EF4-FFF2-40B4-BE49-F238E27FC236}">
                <a16:creationId xmlns:a16="http://schemas.microsoft.com/office/drawing/2014/main" id="{3ED7F015-7004-35D5-FDD6-E8D474376679}"/>
              </a:ext>
            </a:extLst>
          </p:cNvPr>
          <p:cNvSpPr txBox="1"/>
          <p:nvPr/>
        </p:nvSpPr>
        <p:spPr>
          <a:xfrm>
            <a:off x="8945668" y="3033528"/>
            <a:ext cx="179937" cy="215444"/>
          </a:xfrm>
          <a:prstGeom prst="rect">
            <a:avLst/>
          </a:prstGeom>
          <a:noFill/>
        </p:spPr>
        <p:txBody>
          <a:bodyPr wrap="square" rtlCol="0">
            <a:spAutoFit/>
          </a:bodyPr>
          <a:lstStyle/>
          <a:p>
            <a:pPr algn="ctr"/>
            <a:r>
              <a:rPr kumimoji="1" lang="en-US" altLang="zh-CN" sz="800" b="1" dirty="0">
                <a:latin typeface="Arial" panose="020B0604020202020204" pitchFamily="34" charset="0"/>
                <a:ea typeface="微软雅黑" panose="020B0503020204020204" pitchFamily="34" charset="-122"/>
                <a:cs typeface="+mn-ea"/>
                <a:sym typeface="Arial" panose="020B0604020202020204" pitchFamily="34" charset="0"/>
              </a:rPr>
              <a:t>…</a:t>
            </a:r>
            <a:endParaRPr kumimoji="1" lang="zh-CN" altLang="en-US" sz="800" b="1"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7" name="组合 16">
            <a:extLst>
              <a:ext uri="{FF2B5EF4-FFF2-40B4-BE49-F238E27FC236}">
                <a16:creationId xmlns:a16="http://schemas.microsoft.com/office/drawing/2014/main" id="{E887A9CE-BF9B-E79B-3C93-9FC0FFCC8413}"/>
              </a:ext>
            </a:extLst>
          </p:cNvPr>
          <p:cNvGrpSpPr/>
          <p:nvPr/>
        </p:nvGrpSpPr>
        <p:grpSpPr>
          <a:xfrm>
            <a:off x="7795073" y="3116274"/>
            <a:ext cx="886782" cy="375902"/>
            <a:chOff x="3366156" y="3081366"/>
            <a:chExt cx="2174104" cy="921593"/>
          </a:xfrm>
        </p:grpSpPr>
        <p:grpSp>
          <p:nvGrpSpPr>
            <p:cNvPr id="4" name="组合 3">
              <a:extLst>
                <a:ext uri="{FF2B5EF4-FFF2-40B4-BE49-F238E27FC236}">
                  <a16:creationId xmlns:a16="http://schemas.microsoft.com/office/drawing/2014/main" id="{6C2F8AE7-7D16-607C-419B-C4717A9FDDB0}"/>
                </a:ext>
              </a:extLst>
            </p:cNvPr>
            <p:cNvGrpSpPr/>
            <p:nvPr/>
          </p:nvGrpSpPr>
          <p:grpSpPr>
            <a:xfrm>
              <a:off x="3667513" y="3081366"/>
              <a:ext cx="1630053" cy="358652"/>
              <a:chOff x="3667513" y="3081366"/>
              <a:chExt cx="1630053" cy="358652"/>
            </a:xfrm>
          </p:grpSpPr>
          <p:sp>
            <p:nvSpPr>
              <p:cNvPr id="6" name="圆角矩形 5">
                <a:extLst>
                  <a:ext uri="{FF2B5EF4-FFF2-40B4-BE49-F238E27FC236}">
                    <a16:creationId xmlns:a16="http://schemas.microsoft.com/office/drawing/2014/main" id="{A9F00E39-B6D5-B956-E8CD-6CA05F164F81}"/>
                  </a:ext>
                </a:extLst>
              </p:cNvPr>
              <p:cNvSpPr/>
              <p:nvPr/>
            </p:nvSpPr>
            <p:spPr>
              <a:xfrm>
                <a:off x="3667513" y="3081367"/>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600"/>
              </a:p>
            </p:txBody>
          </p:sp>
          <p:sp>
            <p:nvSpPr>
              <p:cNvPr id="9" name="圆角矩形 8">
                <a:extLst>
                  <a:ext uri="{FF2B5EF4-FFF2-40B4-BE49-F238E27FC236}">
                    <a16:creationId xmlns:a16="http://schemas.microsoft.com/office/drawing/2014/main" id="{927C4E66-3670-543D-589F-E393ACBED94F}"/>
                  </a:ext>
                </a:extLst>
              </p:cNvPr>
              <p:cNvSpPr/>
              <p:nvPr/>
            </p:nvSpPr>
            <p:spPr>
              <a:xfrm>
                <a:off x="4102429" y="3081367"/>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600"/>
              </a:p>
            </p:txBody>
          </p:sp>
          <p:sp>
            <p:nvSpPr>
              <p:cNvPr id="10" name="圆角矩形 9">
                <a:extLst>
                  <a:ext uri="{FF2B5EF4-FFF2-40B4-BE49-F238E27FC236}">
                    <a16:creationId xmlns:a16="http://schemas.microsoft.com/office/drawing/2014/main" id="{625496E4-6ED6-8B09-AD85-E6772FE9689A}"/>
                  </a:ext>
                </a:extLst>
              </p:cNvPr>
              <p:cNvSpPr/>
              <p:nvPr/>
            </p:nvSpPr>
            <p:spPr>
              <a:xfrm>
                <a:off x="4537344" y="3081367"/>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600"/>
              </a:p>
            </p:txBody>
          </p:sp>
          <p:sp>
            <p:nvSpPr>
              <p:cNvPr id="11" name="圆角矩形 10">
                <a:extLst>
                  <a:ext uri="{FF2B5EF4-FFF2-40B4-BE49-F238E27FC236}">
                    <a16:creationId xmlns:a16="http://schemas.microsoft.com/office/drawing/2014/main" id="{796C7C6E-4AA3-1E05-61F7-1E3C8A5BE6B5}"/>
                  </a:ext>
                </a:extLst>
              </p:cNvPr>
              <p:cNvSpPr/>
              <p:nvPr/>
            </p:nvSpPr>
            <p:spPr>
              <a:xfrm>
                <a:off x="4972260" y="3081366"/>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600"/>
              </a:p>
            </p:txBody>
          </p:sp>
        </p:grpSp>
        <p:sp>
          <p:nvSpPr>
            <p:cNvPr id="27" name="文本框 26">
              <a:extLst>
                <a:ext uri="{FF2B5EF4-FFF2-40B4-BE49-F238E27FC236}">
                  <a16:creationId xmlns:a16="http://schemas.microsoft.com/office/drawing/2014/main" id="{6EE521AD-851B-2F44-81E5-72FC302E7ADF}"/>
                </a:ext>
              </a:extLst>
            </p:cNvPr>
            <p:cNvSpPr txBox="1"/>
            <p:nvPr/>
          </p:nvSpPr>
          <p:spPr>
            <a:xfrm>
              <a:off x="3366156" y="3399303"/>
              <a:ext cx="2174104" cy="603656"/>
            </a:xfrm>
            <a:prstGeom prst="rect">
              <a:avLst/>
            </a:prstGeom>
            <a:noFill/>
          </p:spPr>
          <p:txBody>
            <a:bodyPr wrap="none" rtlCol="0">
              <a:spAutoFit/>
            </a:bodyPr>
            <a:lstStyle/>
            <a:p>
              <a:pPr algn="ctr"/>
              <a:r>
                <a:rPr kumimoji="1" lang="en-US" altLang="zh-CN" sz="1000" dirty="0">
                  <a:latin typeface="Arial" panose="020B0604020202020204" pitchFamily="34" charset="0"/>
                  <a:ea typeface="微软雅黑" panose="020B0503020204020204" pitchFamily="34" charset="-122"/>
                  <a:cs typeface="+mn-ea"/>
                  <a:sym typeface="Arial" panose="020B0604020202020204" pitchFamily="34" charset="0"/>
                </a:rPr>
                <a:t>Text</a:t>
              </a:r>
              <a:r>
                <a:rPr kumimoji="1" lang="zh-CN" altLang="en-US" sz="1000" dirty="0">
                  <a:latin typeface="Arial" panose="020B0604020202020204" pitchFamily="34" charset="0"/>
                  <a:ea typeface="微软雅黑" panose="020B0503020204020204" pitchFamily="34" charset="-122"/>
                  <a:cs typeface="+mn-ea"/>
                  <a:sym typeface="Arial" panose="020B0604020202020204" pitchFamily="34" charset="0"/>
                </a:rPr>
                <a:t> </a:t>
              </a:r>
              <a:r>
                <a:rPr kumimoji="1" lang="en-US" altLang="zh-CN" sz="1000" dirty="0">
                  <a:latin typeface="Arial" panose="020B0604020202020204" pitchFamily="34" charset="0"/>
                  <a:ea typeface="微软雅黑" panose="020B0503020204020204" pitchFamily="34" charset="-122"/>
                  <a:cs typeface="+mn-ea"/>
                  <a:sym typeface="Arial" panose="020B0604020202020204" pitchFamily="34" charset="0"/>
                </a:rPr>
                <a:t>Tokens</a:t>
              </a:r>
              <a:endParaRPr kumimoji="1" lang="zh-CN" altLang="en-US" sz="10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组合 6">
            <a:extLst>
              <a:ext uri="{FF2B5EF4-FFF2-40B4-BE49-F238E27FC236}">
                <a16:creationId xmlns:a16="http://schemas.microsoft.com/office/drawing/2014/main" id="{A6382498-312A-47DE-B477-0FA242EF6136}"/>
              </a:ext>
            </a:extLst>
          </p:cNvPr>
          <p:cNvGrpSpPr/>
          <p:nvPr/>
        </p:nvGrpSpPr>
        <p:grpSpPr>
          <a:xfrm>
            <a:off x="9496154" y="3108280"/>
            <a:ext cx="664872" cy="146288"/>
            <a:chOff x="3667513" y="3081366"/>
            <a:chExt cx="1630053" cy="358652"/>
          </a:xfrm>
        </p:grpSpPr>
        <p:sp>
          <p:nvSpPr>
            <p:cNvPr id="13" name="圆角矩形 5">
              <a:extLst>
                <a:ext uri="{FF2B5EF4-FFF2-40B4-BE49-F238E27FC236}">
                  <a16:creationId xmlns:a16="http://schemas.microsoft.com/office/drawing/2014/main" id="{7A64B1E3-BA69-DCEC-C905-0E924DCB737A}"/>
                </a:ext>
              </a:extLst>
            </p:cNvPr>
            <p:cNvSpPr/>
            <p:nvPr/>
          </p:nvSpPr>
          <p:spPr>
            <a:xfrm>
              <a:off x="3667513" y="3081367"/>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600"/>
            </a:p>
          </p:txBody>
        </p:sp>
        <p:sp>
          <p:nvSpPr>
            <p:cNvPr id="14" name="圆角矩形 8">
              <a:extLst>
                <a:ext uri="{FF2B5EF4-FFF2-40B4-BE49-F238E27FC236}">
                  <a16:creationId xmlns:a16="http://schemas.microsoft.com/office/drawing/2014/main" id="{88030F89-6FA3-A51F-51CE-1CB0D796B5D1}"/>
                </a:ext>
              </a:extLst>
            </p:cNvPr>
            <p:cNvSpPr/>
            <p:nvPr/>
          </p:nvSpPr>
          <p:spPr>
            <a:xfrm>
              <a:off x="4102429" y="3081367"/>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600"/>
            </a:p>
          </p:txBody>
        </p:sp>
        <p:sp>
          <p:nvSpPr>
            <p:cNvPr id="15" name="圆角矩形 9">
              <a:extLst>
                <a:ext uri="{FF2B5EF4-FFF2-40B4-BE49-F238E27FC236}">
                  <a16:creationId xmlns:a16="http://schemas.microsoft.com/office/drawing/2014/main" id="{55160379-AB87-92F8-84EE-1B1D73BF5166}"/>
                </a:ext>
              </a:extLst>
            </p:cNvPr>
            <p:cNvSpPr/>
            <p:nvPr/>
          </p:nvSpPr>
          <p:spPr>
            <a:xfrm>
              <a:off x="4537344" y="3081367"/>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600"/>
            </a:p>
          </p:txBody>
        </p:sp>
        <p:sp>
          <p:nvSpPr>
            <p:cNvPr id="16" name="圆角矩形 10">
              <a:extLst>
                <a:ext uri="{FF2B5EF4-FFF2-40B4-BE49-F238E27FC236}">
                  <a16:creationId xmlns:a16="http://schemas.microsoft.com/office/drawing/2014/main" id="{CCC372C9-86B9-2A6E-B37D-B53A15426A12}"/>
                </a:ext>
              </a:extLst>
            </p:cNvPr>
            <p:cNvSpPr/>
            <p:nvPr/>
          </p:nvSpPr>
          <p:spPr>
            <a:xfrm>
              <a:off x="4972260" y="3081366"/>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600"/>
            </a:p>
          </p:txBody>
        </p:sp>
      </p:grpSp>
      <p:sp>
        <p:nvSpPr>
          <p:cNvPr id="18" name="圆角矩形 10">
            <a:extLst>
              <a:ext uri="{FF2B5EF4-FFF2-40B4-BE49-F238E27FC236}">
                <a16:creationId xmlns:a16="http://schemas.microsoft.com/office/drawing/2014/main" id="{6D2EFF6F-A75F-7B99-D72E-3A95025A8713}"/>
              </a:ext>
            </a:extLst>
          </p:cNvPr>
          <p:cNvSpPr/>
          <p:nvPr/>
        </p:nvSpPr>
        <p:spPr>
          <a:xfrm>
            <a:off x="8637830" y="3116278"/>
            <a:ext cx="132687" cy="146288"/>
          </a:xfrm>
          <a:prstGeom prst="roundRect">
            <a:avLst/>
          </a:prstGeom>
          <a:solidFill>
            <a:srgbClr val="92D050">
              <a:alpha val="40000"/>
            </a:srgb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600"/>
          </a:p>
        </p:txBody>
      </p:sp>
      <p:sp>
        <p:nvSpPr>
          <p:cNvPr id="19" name="圆角矩形 10">
            <a:extLst>
              <a:ext uri="{FF2B5EF4-FFF2-40B4-BE49-F238E27FC236}">
                <a16:creationId xmlns:a16="http://schemas.microsoft.com/office/drawing/2014/main" id="{03AB780C-92A6-1818-921E-CE20644BE8CD}"/>
              </a:ext>
            </a:extLst>
          </p:cNvPr>
          <p:cNvSpPr/>
          <p:nvPr/>
        </p:nvSpPr>
        <p:spPr>
          <a:xfrm>
            <a:off x="9128991" y="3107089"/>
            <a:ext cx="132687" cy="146288"/>
          </a:xfrm>
          <a:prstGeom prst="roundRect">
            <a:avLst/>
          </a:prstGeom>
          <a:solidFill>
            <a:srgbClr val="92D050">
              <a:alpha val="40000"/>
            </a:srgb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600"/>
          </a:p>
        </p:txBody>
      </p:sp>
      <p:cxnSp>
        <p:nvCxnSpPr>
          <p:cNvPr id="22" name="直接箭头连接符 21">
            <a:extLst>
              <a:ext uri="{FF2B5EF4-FFF2-40B4-BE49-F238E27FC236}">
                <a16:creationId xmlns:a16="http://schemas.microsoft.com/office/drawing/2014/main" id="{03C5C914-72A4-FF84-0C31-12216756AD07}"/>
              </a:ext>
            </a:extLst>
          </p:cNvPr>
          <p:cNvCxnSpPr>
            <a:cxnSpLocks/>
            <a:endCxn id="18" idx="2"/>
          </p:cNvCxnSpPr>
          <p:nvPr/>
        </p:nvCxnSpPr>
        <p:spPr>
          <a:xfrm flipH="1" flipV="1">
            <a:off x="8704174" y="3262566"/>
            <a:ext cx="0" cy="1440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B40AF0F8-8148-C891-4F97-C84FE590CCCA}"/>
              </a:ext>
            </a:extLst>
          </p:cNvPr>
          <p:cNvCxnSpPr>
            <a:cxnSpLocks/>
          </p:cNvCxnSpPr>
          <p:nvPr/>
        </p:nvCxnSpPr>
        <p:spPr>
          <a:xfrm flipV="1">
            <a:off x="9195279" y="3251688"/>
            <a:ext cx="0" cy="1549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546B66DC-46D2-9783-2688-BC5555C9C08B}"/>
              </a:ext>
            </a:extLst>
          </p:cNvPr>
          <p:cNvCxnSpPr>
            <a:cxnSpLocks/>
          </p:cNvCxnSpPr>
          <p:nvPr/>
        </p:nvCxnSpPr>
        <p:spPr>
          <a:xfrm>
            <a:off x="8704174" y="3407672"/>
            <a:ext cx="4992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梯形 29">
            <a:extLst>
              <a:ext uri="{FF2B5EF4-FFF2-40B4-BE49-F238E27FC236}">
                <a16:creationId xmlns:a16="http://schemas.microsoft.com/office/drawing/2014/main" id="{62DA6A12-FFEC-7755-76E3-9F2B0D40D7A1}"/>
              </a:ext>
            </a:extLst>
          </p:cNvPr>
          <p:cNvSpPr/>
          <p:nvPr/>
        </p:nvSpPr>
        <p:spPr>
          <a:xfrm>
            <a:off x="8025865" y="3653507"/>
            <a:ext cx="1009771" cy="188306"/>
          </a:xfrm>
          <a:prstGeom prst="trapezoid">
            <a:avLst/>
          </a:prstGeom>
          <a:solidFill>
            <a:srgbClr val="92D050">
              <a:alpha val="4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800" dirty="0">
                <a:solidFill>
                  <a:schemeClr val="tx1"/>
                </a:solidFill>
              </a:rPr>
              <a:t>Vision</a:t>
            </a:r>
            <a:r>
              <a:rPr kumimoji="1" lang="zh-CN" altLang="en-US" sz="800" dirty="0">
                <a:solidFill>
                  <a:schemeClr val="tx1"/>
                </a:solidFill>
              </a:rPr>
              <a:t> </a:t>
            </a:r>
            <a:r>
              <a:rPr kumimoji="1" lang="en-US" altLang="zh-CN" sz="800" dirty="0">
                <a:solidFill>
                  <a:schemeClr val="tx1"/>
                </a:solidFill>
              </a:rPr>
              <a:t>Encoder</a:t>
            </a:r>
            <a:endParaRPr kumimoji="1" lang="zh-CN" altLang="en-US" sz="800" dirty="0">
              <a:solidFill>
                <a:schemeClr val="tx1"/>
              </a:solidFill>
            </a:endParaRPr>
          </a:p>
        </p:txBody>
      </p:sp>
      <p:cxnSp>
        <p:nvCxnSpPr>
          <p:cNvPr id="34" name="直接连接符 33">
            <a:extLst>
              <a:ext uri="{FF2B5EF4-FFF2-40B4-BE49-F238E27FC236}">
                <a16:creationId xmlns:a16="http://schemas.microsoft.com/office/drawing/2014/main" id="{02A4C389-33CF-77A3-A4F0-AA8D4E00D70E}"/>
              </a:ext>
            </a:extLst>
          </p:cNvPr>
          <p:cNvCxnSpPr>
            <a:cxnSpLocks/>
          </p:cNvCxnSpPr>
          <p:nvPr/>
        </p:nvCxnSpPr>
        <p:spPr>
          <a:xfrm>
            <a:off x="8783607" y="3406657"/>
            <a:ext cx="0" cy="2468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组合 25">
            <a:extLst>
              <a:ext uri="{FF2B5EF4-FFF2-40B4-BE49-F238E27FC236}">
                <a16:creationId xmlns:a16="http://schemas.microsoft.com/office/drawing/2014/main" id="{5704DE1D-B24B-13FD-7C49-5D2064519CA1}"/>
              </a:ext>
            </a:extLst>
          </p:cNvPr>
          <p:cNvGrpSpPr/>
          <p:nvPr/>
        </p:nvGrpSpPr>
        <p:grpSpPr>
          <a:xfrm>
            <a:off x="8812008" y="3107089"/>
            <a:ext cx="1308852" cy="734724"/>
            <a:chOff x="5587750" y="3071496"/>
            <a:chExt cx="3208883" cy="1801307"/>
          </a:xfrm>
        </p:grpSpPr>
        <p:sp>
          <p:nvSpPr>
            <p:cNvPr id="29" name="圆角矩形 10">
              <a:extLst>
                <a:ext uri="{FF2B5EF4-FFF2-40B4-BE49-F238E27FC236}">
                  <a16:creationId xmlns:a16="http://schemas.microsoft.com/office/drawing/2014/main" id="{C25DA02D-F802-5051-AF97-63534FA3E563}"/>
                </a:ext>
              </a:extLst>
            </p:cNvPr>
            <p:cNvSpPr/>
            <p:nvPr/>
          </p:nvSpPr>
          <p:spPr>
            <a:xfrm>
              <a:off x="5587750" y="3094025"/>
              <a:ext cx="325306" cy="358651"/>
            </a:xfrm>
            <a:prstGeom prst="roundRect">
              <a:avLst/>
            </a:prstGeom>
            <a:solidFill>
              <a:schemeClr val="accent3">
                <a:lumMod val="20000"/>
                <a:lumOff val="80000"/>
                <a:alpha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600"/>
            </a:p>
          </p:txBody>
        </p:sp>
        <p:sp>
          <p:nvSpPr>
            <p:cNvPr id="33" name="圆角矩形 10">
              <a:extLst>
                <a:ext uri="{FF2B5EF4-FFF2-40B4-BE49-F238E27FC236}">
                  <a16:creationId xmlns:a16="http://schemas.microsoft.com/office/drawing/2014/main" id="{E6193270-989E-C0B0-99FF-9130004D8D32}"/>
                </a:ext>
              </a:extLst>
            </p:cNvPr>
            <p:cNvSpPr/>
            <p:nvPr/>
          </p:nvSpPr>
          <p:spPr>
            <a:xfrm>
              <a:off x="6802079" y="3071496"/>
              <a:ext cx="325306" cy="358651"/>
            </a:xfrm>
            <a:prstGeom prst="roundRect">
              <a:avLst/>
            </a:prstGeom>
            <a:solidFill>
              <a:schemeClr val="accent3">
                <a:lumMod val="20000"/>
                <a:lumOff val="80000"/>
                <a:alpha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600"/>
            </a:p>
          </p:txBody>
        </p:sp>
        <p:cxnSp>
          <p:nvCxnSpPr>
            <p:cNvPr id="35" name="直接箭头连接符 34">
              <a:extLst>
                <a:ext uri="{FF2B5EF4-FFF2-40B4-BE49-F238E27FC236}">
                  <a16:creationId xmlns:a16="http://schemas.microsoft.com/office/drawing/2014/main" id="{4B2F0CCC-CCA4-23D3-96E8-711F31DDF8B5}"/>
                </a:ext>
              </a:extLst>
            </p:cNvPr>
            <p:cNvCxnSpPr>
              <a:cxnSpLocks/>
            </p:cNvCxnSpPr>
            <p:nvPr/>
          </p:nvCxnSpPr>
          <p:spPr>
            <a:xfrm flipH="1" flipV="1">
              <a:off x="5750403" y="3442516"/>
              <a:ext cx="0" cy="540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a:extLst>
                <a:ext uri="{FF2B5EF4-FFF2-40B4-BE49-F238E27FC236}">
                  <a16:creationId xmlns:a16="http://schemas.microsoft.com/office/drawing/2014/main" id="{860C6BA5-C965-0F0E-93DF-F469F4B6D039}"/>
                </a:ext>
              </a:extLst>
            </p:cNvPr>
            <p:cNvCxnSpPr>
              <a:cxnSpLocks/>
            </p:cNvCxnSpPr>
            <p:nvPr/>
          </p:nvCxnSpPr>
          <p:spPr>
            <a:xfrm flipV="1">
              <a:off x="6964595" y="3426006"/>
              <a:ext cx="0" cy="540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958F9B9D-8390-4579-234C-5E39B9D834C3}"/>
                </a:ext>
              </a:extLst>
            </p:cNvPr>
            <p:cNvCxnSpPr>
              <a:cxnSpLocks/>
            </p:cNvCxnSpPr>
            <p:nvPr/>
          </p:nvCxnSpPr>
          <p:spPr>
            <a:xfrm>
              <a:off x="5750403" y="3970990"/>
              <a:ext cx="122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组合 39">
              <a:extLst>
                <a:ext uri="{FF2B5EF4-FFF2-40B4-BE49-F238E27FC236}">
                  <a16:creationId xmlns:a16="http://schemas.microsoft.com/office/drawing/2014/main" id="{09AC55FC-6BE9-890E-4311-1481C7B587CD}"/>
                </a:ext>
              </a:extLst>
            </p:cNvPr>
            <p:cNvGrpSpPr/>
            <p:nvPr/>
          </p:nvGrpSpPr>
          <p:grpSpPr>
            <a:xfrm>
              <a:off x="6320999" y="3966006"/>
              <a:ext cx="2475634" cy="906797"/>
              <a:chOff x="6425421" y="3962923"/>
              <a:chExt cx="2475634" cy="906797"/>
            </a:xfrm>
          </p:grpSpPr>
          <p:sp>
            <p:nvSpPr>
              <p:cNvPr id="41" name="梯形 40">
                <a:extLst>
                  <a:ext uri="{FF2B5EF4-FFF2-40B4-BE49-F238E27FC236}">
                    <a16:creationId xmlns:a16="http://schemas.microsoft.com/office/drawing/2014/main" id="{2390A5CB-E287-2170-A5E8-8D23126867A4}"/>
                  </a:ext>
                </a:extLst>
              </p:cNvPr>
              <p:cNvSpPr/>
              <p:nvPr/>
            </p:nvSpPr>
            <p:spPr>
              <a:xfrm>
                <a:off x="6425421" y="4408055"/>
                <a:ext cx="2475634" cy="461665"/>
              </a:xfrm>
              <a:prstGeom prst="trapezoid">
                <a:avLst/>
              </a:prstGeom>
              <a:solidFill>
                <a:schemeClr val="accent3">
                  <a:lumMod val="20000"/>
                  <a:lumOff val="80000"/>
                  <a:alpha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800">
                    <a:solidFill>
                      <a:schemeClr val="tx1"/>
                    </a:solidFill>
                  </a:rPr>
                  <a:t>Audio</a:t>
                </a:r>
                <a:r>
                  <a:rPr kumimoji="1" lang="zh-CN" altLang="en-US" sz="800">
                    <a:solidFill>
                      <a:schemeClr val="tx1"/>
                    </a:solidFill>
                  </a:rPr>
                  <a:t> </a:t>
                </a:r>
                <a:r>
                  <a:rPr kumimoji="1" lang="en-US" altLang="zh-CN" sz="800" dirty="0">
                    <a:solidFill>
                      <a:schemeClr val="tx1"/>
                    </a:solidFill>
                  </a:rPr>
                  <a:t>Encoder</a:t>
                </a:r>
                <a:endParaRPr kumimoji="1" lang="zh-CN" altLang="en-US" sz="800" dirty="0">
                  <a:solidFill>
                    <a:schemeClr val="tx1"/>
                  </a:solidFill>
                </a:endParaRPr>
              </a:p>
            </p:txBody>
          </p:sp>
          <p:cxnSp>
            <p:nvCxnSpPr>
              <p:cNvPr id="42" name="直接连接符 41">
                <a:extLst>
                  <a:ext uri="{FF2B5EF4-FFF2-40B4-BE49-F238E27FC236}">
                    <a16:creationId xmlns:a16="http://schemas.microsoft.com/office/drawing/2014/main" id="{7BC2D86A-81F2-F6EA-C6BB-B6810B60BE9C}"/>
                  </a:ext>
                </a:extLst>
              </p:cNvPr>
              <p:cNvCxnSpPr>
                <a:cxnSpLocks/>
              </p:cNvCxnSpPr>
              <p:nvPr/>
            </p:nvCxnSpPr>
            <p:spPr>
              <a:xfrm>
                <a:off x="6876021" y="3962923"/>
                <a:ext cx="0" cy="43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57" name="图片 56">
            <a:extLst>
              <a:ext uri="{FF2B5EF4-FFF2-40B4-BE49-F238E27FC236}">
                <a16:creationId xmlns:a16="http://schemas.microsoft.com/office/drawing/2014/main" id="{70FEF7C5-6BB6-2954-FFCC-2AF4B0F2D02F}"/>
              </a:ext>
            </a:extLst>
          </p:cNvPr>
          <p:cNvPicPr>
            <a:picLocks noChangeAspect="1"/>
          </p:cNvPicPr>
          <p:nvPr/>
        </p:nvPicPr>
        <p:blipFill>
          <a:blip r:embed="rId3"/>
          <a:stretch>
            <a:fillRect/>
          </a:stretch>
        </p:blipFill>
        <p:spPr>
          <a:xfrm>
            <a:off x="9186655" y="4026637"/>
            <a:ext cx="858026" cy="193685"/>
          </a:xfrm>
          <a:prstGeom prst="rect">
            <a:avLst/>
          </a:prstGeom>
        </p:spPr>
      </p:pic>
      <p:grpSp>
        <p:nvGrpSpPr>
          <p:cNvPr id="60" name="组合 59">
            <a:extLst>
              <a:ext uri="{FF2B5EF4-FFF2-40B4-BE49-F238E27FC236}">
                <a16:creationId xmlns:a16="http://schemas.microsoft.com/office/drawing/2014/main" id="{0895C756-1B74-AC03-A219-E5DC091DC8B0}"/>
              </a:ext>
            </a:extLst>
          </p:cNvPr>
          <p:cNvGrpSpPr/>
          <p:nvPr/>
        </p:nvGrpSpPr>
        <p:grpSpPr>
          <a:xfrm>
            <a:off x="8039615" y="3911459"/>
            <a:ext cx="982271" cy="352377"/>
            <a:chOff x="5057790" y="5169784"/>
            <a:chExt cx="2408212" cy="863916"/>
          </a:xfrm>
        </p:grpSpPr>
        <p:sp>
          <p:nvSpPr>
            <p:cNvPr id="61" name="平行四边形 60">
              <a:extLst>
                <a:ext uri="{FF2B5EF4-FFF2-40B4-BE49-F238E27FC236}">
                  <a16:creationId xmlns:a16="http://schemas.microsoft.com/office/drawing/2014/main" id="{72BBBBEF-36A4-84E9-4544-5DE0DA4D5232}"/>
                </a:ext>
              </a:extLst>
            </p:cNvPr>
            <p:cNvSpPr/>
            <p:nvPr/>
          </p:nvSpPr>
          <p:spPr>
            <a:xfrm rot="1434462" flipH="1">
              <a:off x="5057790" y="5169784"/>
              <a:ext cx="734103" cy="810959"/>
            </a:xfrm>
            <a:prstGeom prst="parallelogram">
              <a:avLst>
                <a:gd name="adj" fmla="val 45581"/>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600"/>
            </a:p>
          </p:txBody>
        </p:sp>
        <p:sp>
          <p:nvSpPr>
            <p:cNvPr id="62" name="平行四边形 61">
              <a:extLst>
                <a:ext uri="{FF2B5EF4-FFF2-40B4-BE49-F238E27FC236}">
                  <a16:creationId xmlns:a16="http://schemas.microsoft.com/office/drawing/2014/main" id="{A42B24E0-D6D7-325B-F349-66D358EA36CE}"/>
                </a:ext>
              </a:extLst>
            </p:cNvPr>
            <p:cNvSpPr/>
            <p:nvPr/>
          </p:nvSpPr>
          <p:spPr>
            <a:xfrm rot="1434462" flipH="1">
              <a:off x="5606135" y="5213216"/>
              <a:ext cx="734103" cy="810959"/>
            </a:xfrm>
            <a:prstGeom prst="parallelogram">
              <a:avLst>
                <a:gd name="adj" fmla="val 45581"/>
              </a:avLst>
            </a:prstGeom>
            <a:blipFill dpi="0" rotWithShape="1">
              <a:blip r:embed="rId4"/>
              <a:srcRect/>
              <a:stretch>
                <a:fillRect l="-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600"/>
            </a:p>
          </p:txBody>
        </p:sp>
        <p:sp>
          <p:nvSpPr>
            <p:cNvPr id="63" name="平行四边形 62">
              <a:extLst>
                <a:ext uri="{FF2B5EF4-FFF2-40B4-BE49-F238E27FC236}">
                  <a16:creationId xmlns:a16="http://schemas.microsoft.com/office/drawing/2014/main" id="{61C100A3-2F08-F27A-28E9-CD68DA3B2731}"/>
                </a:ext>
              </a:extLst>
            </p:cNvPr>
            <p:cNvSpPr/>
            <p:nvPr/>
          </p:nvSpPr>
          <p:spPr>
            <a:xfrm rot="1434462" flipH="1">
              <a:off x="6174801" y="5222741"/>
              <a:ext cx="734103" cy="810959"/>
            </a:xfrm>
            <a:prstGeom prst="parallelogram">
              <a:avLst>
                <a:gd name="adj" fmla="val 45581"/>
              </a:avLst>
            </a:prstGeom>
            <a:blipFill dpi="0" rotWithShape="1">
              <a:blip r:embed="rId4"/>
              <a:srcRect/>
              <a:stretch>
                <a:fillRect l="-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600"/>
            </a:p>
          </p:txBody>
        </p:sp>
        <p:sp>
          <p:nvSpPr>
            <p:cNvPr id="64" name="平行四边形 63">
              <a:extLst>
                <a:ext uri="{FF2B5EF4-FFF2-40B4-BE49-F238E27FC236}">
                  <a16:creationId xmlns:a16="http://schemas.microsoft.com/office/drawing/2014/main" id="{7AA4C53B-79E2-E029-913F-04797F3D949A}"/>
                </a:ext>
              </a:extLst>
            </p:cNvPr>
            <p:cNvSpPr/>
            <p:nvPr/>
          </p:nvSpPr>
          <p:spPr>
            <a:xfrm rot="1434462" flipH="1">
              <a:off x="6731899" y="5213216"/>
              <a:ext cx="734103" cy="810959"/>
            </a:xfrm>
            <a:prstGeom prst="parallelogram">
              <a:avLst>
                <a:gd name="adj" fmla="val 45581"/>
              </a:avLst>
            </a:prstGeom>
            <a:blipFill dpi="0" rotWithShape="1">
              <a:blip r:embed="rId4"/>
              <a:srcRect/>
              <a:stretch>
                <a:fillRect l="-1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600"/>
            </a:p>
          </p:txBody>
        </p:sp>
      </p:grpSp>
      <p:pic>
        <p:nvPicPr>
          <p:cNvPr id="96" name="图片 95">
            <a:extLst>
              <a:ext uri="{FF2B5EF4-FFF2-40B4-BE49-F238E27FC236}">
                <a16:creationId xmlns:a16="http://schemas.microsoft.com/office/drawing/2014/main" id="{0C4635D1-1DE9-715D-3A2F-1B94D8FC0327}"/>
              </a:ext>
            </a:extLst>
          </p:cNvPr>
          <p:cNvPicPr>
            <a:picLocks noChangeAspect="1"/>
          </p:cNvPicPr>
          <p:nvPr/>
        </p:nvPicPr>
        <p:blipFill>
          <a:blip r:embed="rId5"/>
          <a:stretch>
            <a:fillRect/>
          </a:stretch>
        </p:blipFill>
        <p:spPr>
          <a:xfrm>
            <a:off x="4219134" y="3908072"/>
            <a:ext cx="700141" cy="700141"/>
          </a:xfrm>
          <a:prstGeom prst="rect">
            <a:avLst/>
          </a:prstGeom>
        </p:spPr>
      </p:pic>
      <p:grpSp>
        <p:nvGrpSpPr>
          <p:cNvPr id="97" name="组合 96">
            <a:extLst>
              <a:ext uri="{FF2B5EF4-FFF2-40B4-BE49-F238E27FC236}">
                <a16:creationId xmlns:a16="http://schemas.microsoft.com/office/drawing/2014/main" id="{EADD8536-F380-D58E-737E-49E788DDE154}"/>
              </a:ext>
            </a:extLst>
          </p:cNvPr>
          <p:cNvGrpSpPr/>
          <p:nvPr/>
        </p:nvGrpSpPr>
        <p:grpSpPr>
          <a:xfrm>
            <a:off x="3856556" y="4597236"/>
            <a:ext cx="2480357" cy="298487"/>
            <a:chOff x="10985251" y="8820642"/>
            <a:chExt cx="3763394" cy="452888"/>
          </a:xfrm>
        </p:grpSpPr>
        <p:cxnSp>
          <p:nvCxnSpPr>
            <p:cNvPr id="107" name="直线箭头连接符 31">
              <a:extLst>
                <a:ext uri="{FF2B5EF4-FFF2-40B4-BE49-F238E27FC236}">
                  <a16:creationId xmlns:a16="http://schemas.microsoft.com/office/drawing/2014/main" id="{CE85DFA4-8A6F-F185-8954-23BCA0C5D540}"/>
                </a:ext>
              </a:extLst>
            </p:cNvPr>
            <p:cNvCxnSpPr>
              <a:cxnSpLocks/>
            </p:cNvCxnSpPr>
            <p:nvPr/>
          </p:nvCxnSpPr>
          <p:spPr>
            <a:xfrm>
              <a:off x="11148645" y="8820642"/>
              <a:ext cx="3600000" cy="0"/>
            </a:xfrm>
            <a:prstGeom prst="straightConnector1">
              <a:avLst/>
            </a:prstGeom>
            <a:ln w="38100" cmpd="sng">
              <a:solidFill>
                <a:schemeClr val="tx1"/>
              </a:solidFill>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108" name="直线箭头连接符 32">
              <a:extLst>
                <a:ext uri="{FF2B5EF4-FFF2-40B4-BE49-F238E27FC236}">
                  <a16:creationId xmlns:a16="http://schemas.microsoft.com/office/drawing/2014/main" id="{A3EC7B3F-0F2C-3DAD-64C1-26BB388492CC}"/>
                </a:ext>
              </a:extLst>
            </p:cNvPr>
            <p:cNvCxnSpPr>
              <a:cxnSpLocks/>
            </p:cNvCxnSpPr>
            <p:nvPr/>
          </p:nvCxnSpPr>
          <p:spPr>
            <a:xfrm flipH="1">
              <a:off x="10985251" y="9273530"/>
              <a:ext cx="3600000" cy="0"/>
            </a:xfrm>
            <a:prstGeom prst="straightConnector1">
              <a:avLst/>
            </a:prstGeom>
            <a:ln w="38100" cmpd="sng">
              <a:solidFill>
                <a:schemeClr val="tx1"/>
              </a:solidFill>
              <a:headEnd w="lg" len="lg"/>
              <a:tailEnd type="arrow" w="lg" len="lg"/>
            </a:ln>
          </p:spPr>
          <p:style>
            <a:lnRef idx="1">
              <a:schemeClr val="accent1"/>
            </a:lnRef>
            <a:fillRef idx="0">
              <a:schemeClr val="accent1"/>
            </a:fillRef>
            <a:effectRef idx="0">
              <a:schemeClr val="accent1"/>
            </a:effectRef>
            <a:fontRef idx="minor">
              <a:schemeClr val="tx1"/>
            </a:fontRef>
          </p:style>
        </p:cxnSp>
      </p:grpSp>
      <p:sp>
        <p:nvSpPr>
          <p:cNvPr id="98" name="文本框 97">
            <a:extLst>
              <a:ext uri="{FF2B5EF4-FFF2-40B4-BE49-F238E27FC236}">
                <a16:creationId xmlns:a16="http://schemas.microsoft.com/office/drawing/2014/main" id="{B76E65A8-F72A-D681-6263-D4F26AFD4E8B}"/>
              </a:ext>
            </a:extLst>
          </p:cNvPr>
          <p:cNvSpPr txBox="1"/>
          <p:nvPr/>
        </p:nvSpPr>
        <p:spPr>
          <a:xfrm>
            <a:off x="4906037" y="3999333"/>
            <a:ext cx="272991" cy="461665"/>
          </a:xfrm>
          <a:prstGeom prst="rect">
            <a:avLst/>
          </a:prstGeom>
          <a:noFill/>
        </p:spPr>
        <p:txBody>
          <a:bodyPr wrap="square" rtlCol="0">
            <a:spAutoFit/>
          </a:bodyPr>
          <a:lstStyle/>
          <a:p>
            <a:r>
              <a:rPr kumimoji="1" lang="en-US" altLang="zh-CN" sz="2400" b="1" dirty="0"/>
              <a:t>+</a:t>
            </a:r>
            <a:endParaRPr kumimoji="1" lang="zh-CN" altLang="en-US" sz="2400" b="1" dirty="0"/>
          </a:p>
        </p:txBody>
      </p:sp>
      <p:pic>
        <p:nvPicPr>
          <p:cNvPr id="99" name="图片 98" descr="图标&#10;&#10;描述已自动生成">
            <a:extLst>
              <a:ext uri="{FF2B5EF4-FFF2-40B4-BE49-F238E27FC236}">
                <a16:creationId xmlns:a16="http://schemas.microsoft.com/office/drawing/2014/main" id="{05C1E3AB-D800-480D-73FF-5B5B646A7769}"/>
              </a:ext>
            </a:extLst>
          </p:cNvPr>
          <p:cNvPicPr>
            <a:picLocks noChangeAspect="1"/>
          </p:cNvPicPr>
          <p:nvPr/>
        </p:nvPicPr>
        <p:blipFill>
          <a:blip r:embed="rId6"/>
          <a:stretch>
            <a:fillRect/>
          </a:stretch>
        </p:blipFill>
        <p:spPr>
          <a:xfrm>
            <a:off x="5198749" y="3999333"/>
            <a:ext cx="552738" cy="552738"/>
          </a:xfrm>
          <a:prstGeom prst="rect">
            <a:avLst/>
          </a:prstGeom>
        </p:spPr>
      </p:pic>
      <p:grpSp>
        <p:nvGrpSpPr>
          <p:cNvPr id="119" name="组合 118">
            <a:extLst>
              <a:ext uri="{FF2B5EF4-FFF2-40B4-BE49-F238E27FC236}">
                <a16:creationId xmlns:a16="http://schemas.microsoft.com/office/drawing/2014/main" id="{CF28CC14-6728-22F6-7113-23F9BE68D2C1}"/>
              </a:ext>
            </a:extLst>
          </p:cNvPr>
          <p:cNvGrpSpPr/>
          <p:nvPr/>
        </p:nvGrpSpPr>
        <p:grpSpPr>
          <a:xfrm>
            <a:off x="4323750" y="5001532"/>
            <a:ext cx="1843902" cy="552738"/>
            <a:chOff x="5282255" y="4756999"/>
            <a:chExt cx="1843902" cy="552738"/>
          </a:xfrm>
        </p:grpSpPr>
        <p:pic>
          <p:nvPicPr>
            <p:cNvPr id="100" name="图片 99" descr="图标&#10;&#10;描述已自动生成">
              <a:extLst>
                <a:ext uri="{FF2B5EF4-FFF2-40B4-BE49-F238E27FC236}">
                  <a16:creationId xmlns:a16="http://schemas.microsoft.com/office/drawing/2014/main" id="{0CEF9E0E-FB13-D486-C881-ECB441D245B2}"/>
                </a:ext>
              </a:extLst>
            </p:cNvPr>
            <p:cNvPicPr>
              <a:picLocks noChangeAspect="1"/>
            </p:cNvPicPr>
            <p:nvPr/>
          </p:nvPicPr>
          <p:blipFill>
            <a:blip r:embed="rId6"/>
            <a:stretch>
              <a:fillRect/>
            </a:stretch>
          </p:blipFill>
          <p:spPr>
            <a:xfrm>
              <a:off x="5282255" y="4756999"/>
              <a:ext cx="552738" cy="552738"/>
            </a:xfrm>
            <a:prstGeom prst="rect">
              <a:avLst/>
            </a:prstGeom>
          </p:spPr>
        </p:pic>
        <p:sp>
          <p:nvSpPr>
            <p:cNvPr id="101" name="文本框 100">
              <a:extLst>
                <a:ext uri="{FF2B5EF4-FFF2-40B4-BE49-F238E27FC236}">
                  <a16:creationId xmlns:a16="http://schemas.microsoft.com/office/drawing/2014/main" id="{C3ACE7AD-20FA-1A4D-B8F3-8BAA5149A5B4}"/>
                </a:ext>
              </a:extLst>
            </p:cNvPr>
            <p:cNvSpPr txBox="1"/>
            <p:nvPr/>
          </p:nvSpPr>
          <p:spPr>
            <a:xfrm>
              <a:off x="5645081" y="4828960"/>
              <a:ext cx="1481076" cy="338554"/>
            </a:xfrm>
            <a:prstGeom prst="rect">
              <a:avLst/>
            </a:prstGeom>
            <a:noFill/>
          </p:spPr>
          <p:txBody>
            <a:bodyPr wrap="square" rtlCol="0">
              <a:spAutoFit/>
            </a:bodyPr>
            <a:lstStyle/>
            <a:p>
              <a:pPr algn="ctr"/>
              <a:r>
                <a:rPr kumimoji="1" lang="en-US" altLang="zh-CN" sz="1600" b="1" dirty="0"/>
                <a:t>Response</a:t>
              </a:r>
              <a:endParaRPr kumimoji="1" lang="zh-CN" altLang="en-US" sz="1600" b="1" dirty="0"/>
            </a:p>
          </p:txBody>
        </p:sp>
      </p:grpSp>
      <p:grpSp>
        <p:nvGrpSpPr>
          <p:cNvPr id="102" name="组合 101">
            <a:extLst>
              <a:ext uri="{FF2B5EF4-FFF2-40B4-BE49-F238E27FC236}">
                <a16:creationId xmlns:a16="http://schemas.microsoft.com/office/drawing/2014/main" id="{7B9E7CDA-2EB9-17D9-C9B0-776066F4DE8B}"/>
              </a:ext>
            </a:extLst>
          </p:cNvPr>
          <p:cNvGrpSpPr/>
          <p:nvPr/>
        </p:nvGrpSpPr>
        <p:grpSpPr>
          <a:xfrm>
            <a:off x="5508614" y="2750077"/>
            <a:ext cx="1804632" cy="2576254"/>
            <a:chOff x="16837258" y="6440890"/>
            <a:chExt cx="2738130" cy="3908896"/>
          </a:xfrm>
        </p:grpSpPr>
        <p:sp>
          <p:nvSpPr>
            <p:cNvPr id="104" name="椭圆形标注 39">
              <a:extLst>
                <a:ext uri="{FF2B5EF4-FFF2-40B4-BE49-F238E27FC236}">
                  <a16:creationId xmlns:a16="http://schemas.microsoft.com/office/drawing/2014/main" id="{CC719C21-114F-6FBF-B614-E6173975C11A}"/>
                </a:ext>
              </a:extLst>
            </p:cNvPr>
            <p:cNvSpPr/>
            <p:nvPr/>
          </p:nvSpPr>
          <p:spPr>
            <a:xfrm flipH="1">
              <a:off x="16837258" y="6440890"/>
              <a:ext cx="2721196" cy="1823202"/>
            </a:xfrm>
            <a:prstGeom prst="wedgeEllipseCallout">
              <a:avLst/>
            </a:prstGeom>
            <a:solidFill>
              <a:schemeClr val="bg1">
                <a:lumMod val="95000"/>
                <a:alpha val="398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400" b="1" dirty="0">
                <a:solidFill>
                  <a:schemeClr val="tx1"/>
                </a:solidFill>
              </a:endParaRPr>
            </a:p>
          </p:txBody>
        </p:sp>
        <p:sp>
          <p:nvSpPr>
            <p:cNvPr id="105" name="文本框 104">
              <a:extLst>
                <a:ext uri="{FF2B5EF4-FFF2-40B4-BE49-F238E27FC236}">
                  <a16:creationId xmlns:a16="http://schemas.microsoft.com/office/drawing/2014/main" id="{C6F3B4CC-41F7-B4A6-1461-E1DBC9D0BDBB}"/>
                </a:ext>
              </a:extLst>
            </p:cNvPr>
            <p:cNvSpPr txBox="1"/>
            <p:nvPr/>
          </p:nvSpPr>
          <p:spPr>
            <a:xfrm>
              <a:off x="16854194" y="6575755"/>
              <a:ext cx="2721194" cy="1447646"/>
            </a:xfrm>
            <a:prstGeom prst="rect">
              <a:avLst/>
            </a:prstGeom>
            <a:noFill/>
          </p:spPr>
          <p:txBody>
            <a:bodyPr wrap="square" rtlCol="0">
              <a:spAutoFit/>
            </a:bodyPr>
            <a:lstStyle/>
            <a:p>
              <a:pPr algn="ctr"/>
              <a:r>
                <a:rPr kumimoji="1" lang="en-US" altLang="zh-CN" b="1" dirty="0"/>
                <a:t>Sure, </a:t>
              </a:r>
              <a:r>
                <a:rPr kumimoji="1" lang="en-US" altLang="zh-CN" b="1"/>
                <a:t>this </a:t>
              </a:r>
              <a:r>
                <a:rPr kumimoji="1" lang="en-US" altLang="zh-CN" sz="2000" b="1"/>
                <a:t>looks</a:t>
              </a:r>
              <a:r>
                <a:rPr kumimoji="1" lang="zh-CN" altLang="en-US" b="1"/>
                <a:t> </a:t>
              </a:r>
              <a:r>
                <a:rPr kumimoji="1" lang="en-US" altLang="zh-CN" b="1" dirty="0"/>
                <a:t>···</a:t>
              </a:r>
              <a:r>
                <a:rPr kumimoji="1" lang="zh-CN" altLang="en-US" b="1" dirty="0"/>
                <a:t> </a:t>
              </a:r>
              <a:r>
                <a:rPr kumimoji="1" lang="en-US" altLang="zh-CN" b="1" dirty="0"/>
                <a:t>, so we </a:t>
              </a:r>
              <a:r>
                <a:rPr kumimoji="1" lang="en-US" altLang="zh-CN" b="1"/>
                <a:t>should</a:t>
              </a:r>
              <a:r>
                <a:rPr kumimoji="1" lang="zh-CN" altLang="en-US" b="1"/>
                <a:t> </a:t>
              </a:r>
              <a:r>
                <a:rPr kumimoji="1" lang="en-US" altLang="zh-CN" b="1"/>
                <a:t>···</a:t>
              </a:r>
              <a:endParaRPr kumimoji="1" lang="zh-CN" altLang="en-US" b="1" dirty="0"/>
            </a:p>
          </p:txBody>
        </p:sp>
        <p:pic>
          <p:nvPicPr>
            <p:cNvPr id="106" name="图片 105">
              <a:extLst>
                <a:ext uri="{FF2B5EF4-FFF2-40B4-BE49-F238E27FC236}">
                  <a16:creationId xmlns:a16="http://schemas.microsoft.com/office/drawing/2014/main" id="{54965F1D-6355-1508-C021-29570780001E}"/>
                </a:ext>
              </a:extLst>
            </p:cNvPr>
            <p:cNvPicPr>
              <a:picLocks noChangeAspect="1"/>
            </p:cNvPicPr>
            <p:nvPr/>
          </p:nvPicPr>
          <p:blipFill>
            <a:blip r:embed="rId7"/>
            <a:stretch>
              <a:fillRect/>
            </a:stretch>
          </p:blipFill>
          <p:spPr>
            <a:xfrm rot="6700647">
              <a:off x="18691003" y="10064454"/>
              <a:ext cx="285332" cy="285332"/>
            </a:xfrm>
            <a:prstGeom prst="rect">
              <a:avLst/>
            </a:prstGeom>
          </p:spPr>
        </p:pic>
      </p:grpSp>
      <p:pic>
        <p:nvPicPr>
          <p:cNvPr id="103" name="图片 102" descr="形状&#10;&#10;低可信度描述已自动生成">
            <a:extLst>
              <a:ext uri="{FF2B5EF4-FFF2-40B4-BE49-F238E27FC236}">
                <a16:creationId xmlns:a16="http://schemas.microsoft.com/office/drawing/2014/main" id="{AEAFA952-07CF-99E9-B1CF-25CB83D0E935}"/>
              </a:ext>
            </a:extLst>
          </p:cNvPr>
          <p:cNvPicPr>
            <a:picLocks noChangeAspect="1"/>
          </p:cNvPicPr>
          <p:nvPr/>
        </p:nvPicPr>
        <p:blipFill>
          <a:blip r:embed="rId8"/>
          <a:stretch>
            <a:fillRect/>
          </a:stretch>
        </p:blipFill>
        <p:spPr>
          <a:xfrm>
            <a:off x="6465180" y="3968327"/>
            <a:ext cx="1201626" cy="1201626"/>
          </a:xfrm>
          <a:prstGeom prst="rect">
            <a:avLst/>
          </a:prstGeom>
        </p:spPr>
      </p:pic>
      <p:grpSp>
        <p:nvGrpSpPr>
          <p:cNvPr id="121" name="组合 120">
            <a:extLst>
              <a:ext uri="{FF2B5EF4-FFF2-40B4-BE49-F238E27FC236}">
                <a16:creationId xmlns:a16="http://schemas.microsoft.com/office/drawing/2014/main" id="{D4D1EBE9-DA43-5366-EC0B-6B9B87D6082C}"/>
              </a:ext>
            </a:extLst>
          </p:cNvPr>
          <p:cNvGrpSpPr/>
          <p:nvPr/>
        </p:nvGrpSpPr>
        <p:grpSpPr>
          <a:xfrm>
            <a:off x="1937598" y="2704559"/>
            <a:ext cx="2786772" cy="2707488"/>
            <a:chOff x="2896103" y="2460026"/>
            <a:chExt cx="2786772" cy="2707488"/>
          </a:xfrm>
        </p:grpSpPr>
        <p:grpSp>
          <p:nvGrpSpPr>
            <p:cNvPr id="95" name="组合 94">
              <a:extLst>
                <a:ext uri="{FF2B5EF4-FFF2-40B4-BE49-F238E27FC236}">
                  <a16:creationId xmlns:a16="http://schemas.microsoft.com/office/drawing/2014/main" id="{A3BC53B5-9D1B-AEA5-FD32-744550956846}"/>
                </a:ext>
              </a:extLst>
            </p:cNvPr>
            <p:cNvGrpSpPr/>
            <p:nvPr/>
          </p:nvGrpSpPr>
          <p:grpSpPr>
            <a:xfrm>
              <a:off x="2896103" y="2460026"/>
              <a:ext cx="2786772" cy="2494831"/>
              <a:chOff x="7225157" y="6378810"/>
              <a:chExt cx="4228311" cy="3785354"/>
            </a:xfrm>
          </p:grpSpPr>
          <p:sp>
            <p:nvSpPr>
              <p:cNvPr id="109" name="椭圆形标注 35">
                <a:extLst>
                  <a:ext uri="{FF2B5EF4-FFF2-40B4-BE49-F238E27FC236}">
                    <a16:creationId xmlns:a16="http://schemas.microsoft.com/office/drawing/2014/main" id="{42501D97-ED38-EAA7-86AF-96714CF41683}"/>
                  </a:ext>
                </a:extLst>
              </p:cNvPr>
              <p:cNvSpPr/>
              <p:nvPr/>
            </p:nvSpPr>
            <p:spPr>
              <a:xfrm rot="680015">
                <a:off x="8820035" y="6378810"/>
                <a:ext cx="2633433" cy="1764401"/>
              </a:xfrm>
              <a:prstGeom prst="wedgeEllipseCallout">
                <a:avLst/>
              </a:prstGeom>
              <a:solidFill>
                <a:schemeClr val="bg1">
                  <a:lumMod val="95000"/>
                  <a:alpha val="4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400" b="1" dirty="0">
                  <a:solidFill>
                    <a:schemeClr val="tx1"/>
                  </a:solidFill>
                </a:endParaRPr>
              </a:p>
            </p:txBody>
          </p:sp>
          <p:sp>
            <p:nvSpPr>
              <p:cNvPr id="110" name="文本框 109">
                <a:extLst>
                  <a:ext uri="{FF2B5EF4-FFF2-40B4-BE49-F238E27FC236}">
                    <a16:creationId xmlns:a16="http://schemas.microsoft.com/office/drawing/2014/main" id="{6284BD41-F119-855B-7DAE-EB546B671244}"/>
                  </a:ext>
                </a:extLst>
              </p:cNvPr>
              <p:cNvSpPr txBox="1"/>
              <p:nvPr/>
            </p:nvSpPr>
            <p:spPr>
              <a:xfrm>
                <a:off x="8975198" y="6509346"/>
                <a:ext cx="2472339" cy="1400949"/>
              </a:xfrm>
              <a:prstGeom prst="rect">
                <a:avLst/>
              </a:prstGeom>
              <a:noFill/>
            </p:spPr>
            <p:txBody>
              <a:bodyPr wrap="square" rtlCol="0">
                <a:spAutoFit/>
              </a:bodyPr>
              <a:lstStyle/>
              <a:p>
                <a:pPr algn="ctr"/>
                <a:r>
                  <a:rPr kumimoji="1" lang="en-US" altLang="zh-CN" b="1" dirty="0"/>
                  <a:t>Hi, take a look at this, could you</a:t>
                </a:r>
                <a:r>
                  <a:rPr kumimoji="1" lang="zh-CN" altLang="en-US" b="1" dirty="0"/>
                  <a:t> </a:t>
                </a:r>
                <a:r>
                  <a:rPr kumimoji="1" lang="en-US" altLang="zh-CN" b="1" dirty="0"/>
                  <a:t>···</a:t>
                </a:r>
                <a:endParaRPr kumimoji="1" lang="zh-CN" altLang="en-US" b="1" dirty="0"/>
              </a:p>
            </p:txBody>
          </p:sp>
          <p:grpSp>
            <p:nvGrpSpPr>
              <p:cNvPr id="111" name="组合 110">
                <a:extLst>
                  <a:ext uri="{FF2B5EF4-FFF2-40B4-BE49-F238E27FC236}">
                    <a16:creationId xmlns:a16="http://schemas.microsoft.com/office/drawing/2014/main" id="{DE006B3C-8491-EF3B-20A7-7F9300064DEC}"/>
                  </a:ext>
                </a:extLst>
              </p:cNvPr>
              <p:cNvGrpSpPr/>
              <p:nvPr/>
            </p:nvGrpSpPr>
            <p:grpSpPr>
              <a:xfrm>
                <a:off x="7225157" y="7910295"/>
                <a:ext cx="2965616" cy="2253869"/>
                <a:chOff x="7225157" y="7910295"/>
                <a:chExt cx="2965616" cy="2253869"/>
              </a:xfrm>
            </p:grpSpPr>
            <p:pic>
              <p:nvPicPr>
                <p:cNvPr id="114" name="图片 113" descr="卡通人物&#10;&#10;中度可信度描述已自动生成">
                  <a:extLst>
                    <a:ext uri="{FF2B5EF4-FFF2-40B4-BE49-F238E27FC236}">
                      <a16:creationId xmlns:a16="http://schemas.microsoft.com/office/drawing/2014/main" id="{6328C768-C407-7AE7-AC61-62C83FDF2061}"/>
                    </a:ext>
                  </a:extLst>
                </p:cNvPr>
                <p:cNvPicPr>
                  <a:picLocks noChangeAspect="1"/>
                </p:cNvPicPr>
                <p:nvPr/>
              </p:nvPicPr>
              <p:blipFill>
                <a:blip r:embed="rId9"/>
                <a:stretch>
                  <a:fillRect/>
                </a:stretch>
              </p:blipFill>
              <p:spPr>
                <a:xfrm>
                  <a:off x="7225157" y="7910295"/>
                  <a:ext cx="2965616" cy="2253869"/>
                </a:xfrm>
                <a:prstGeom prst="rect">
                  <a:avLst/>
                </a:prstGeom>
              </p:spPr>
            </p:pic>
            <p:pic>
              <p:nvPicPr>
                <p:cNvPr id="113" name="图片 112">
                  <a:extLst>
                    <a:ext uri="{FF2B5EF4-FFF2-40B4-BE49-F238E27FC236}">
                      <a16:creationId xmlns:a16="http://schemas.microsoft.com/office/drawing/2014/main" id="{CA17372D-E7B8-1D76-5655-4215A6087973}"/>
                    </a:ext>
                  </a:extLst>
                </p:cNvPr>
                <p:cNvPicPr>
                  <a:picLocks noChangeAspect="1"/>
                </p:cNvPicPr>
                <p:nvPr/>
              </p:nvPicPr>
              <p:blipFill>
                <a:blip r:embed="rId7"/>
                <a:stretch>
                  <a:fillRect/>
                </a:stretch>
              </p:blipFill>
              <p:spPr>
                <a:xfrm>
                  <a:off x="9347296" y="9327042"/>
                  <a:ext cx="285332" cy="285332"/>
                </a:xfrm>
                <a:prstGeom prst="rect">
                  <a:avLst/>
                </a:prstGeom>
              </p:spPr>
            </p:pic>
          </p:grpSp>
        </p:grpSp>
        <p:sp>
          <p:nvSpPr>
            <p:cNvPr id="120" name="矩形 119">
              <a:extLst>
                <a:ext uri="{FF2B5EF4-FFF2-40B4-BE49-F238E27FC236}">
                  <a16:creationId xmlns:a16="http://schemas.microsoft.com/office/drawing/2014/main" id="{F9A49345-A486-C10B-FE4A-4EE4E5494FA9}"/>
                </a:ext>
              </a:extLst>
            </p:cNvPr>
            <p:cNvSpPr/>
            <p:nvPr/>
          </p:nvSpPr>
          <p:spPr>
            <a:xfrm>
              <a:off x="3696926" y="4890806"/>
              <a:ext cx="441097" cy="276708"/>
            </a:xfrm>
            <a:prstGeom prst="rect">
              <a:avLst/>
            </a:prstGeom>
            <a:solidFill>
              <a:srgbClr val="F97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3" name="箭头: 上弧形 2">
            <a:extLst>
              <a:ext uri="{FF2B5EF4-FFF2-40B4-BE49-F238E27FC236}">
                <a16:creationId xmlns:a16="http://schemas.microsoft.com/office/drawing/2014/main" id="{A71A3DBE-52B8-5872-CB9B-CE2AB4706144}"/>
              </a:ext>
            </a:extLst>
          </p:cNvPr>
          <p:cNvSpPr/>
          <p:nvPr/>
        </p:nvSpPr>
        <p:spPr>
          <a:xfrm rot="9451788">
            <a:off x="7619779" y="4656578"/>
            <a:ext cx="1263290" cy="616660"/>
          </a:xfrm>
          <a:prstGeom prst="curvedDown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Tree>
    <p:extLst>
      <p:ext uri="{BB962C8B-B14F-4D97-AF65-F5344CB8AC3E}">
        <p14:creationId xmlns:p14="http://schemas.microsoft.com/office/powerpoint/2010/main" val="265992515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D58C6-8B90-C212-4660-A91493AF2132}"/>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DCE782DE-4032-F3D3-7C61-A9A90862C500}"/>
              </a:ext>
            </a:extLst>
          </p:cNvPr>
          <p:cNvSpPr>
            <a:spLocks noGrp="1"/>
          </p:cNvSpPr>
          <p:nvPr>
            <p:ph type="title"/>
          </p:nvPr>
        </p:nvSpPr>
        <p:spPr>
          <a:xfrm>
            <a:off x="442913" y="243569"/>
            <a:ext cx="9056851" cy="617518"/>
          </a:xfrm>
        </p:spPr>
        <p:txBody>
          <a:bodyPr>
            <a:normAutofit/>
          </a:bodyPr>
          <a:lstStyle/>
          <a:p>
            <a:pPr lvl="0">
              <a:defRPr/>
            </a:pPr>
            <a:r>
              <a:rPr lang="en-US" altLang="zh-CN" sz="2800" b="1" ker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Background</a:t>
            </a:r>
            <a:r>
              <a:rPr lang="en-US" altLang="zh-CN" sz="2800" kern="0">
                <a:sym typeface="Arial" panose="020B0604020202020204" pitchFamily="34" charset="0"/>
              </a:rPr>
              <a:t>: AI Video Chat</a:t>
            </a:r>
            <a:endParaRPr lang="en-US" altLang="zh-CN" sz="2800" b="1" kern="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标题 1">
            <a:extLst>
              <a:ext uri="{FF2B5EF4-FFF2-40B4-BE49-F238E27FC236}">
                <a16:creationId xmlns:a16="http://schemas.microsoft.com/office/drawing/2014/main" id="{4E3FD64A-60D9-1399-0C59-E3BA6266F44C}"/>
              </a:ext>
            </a:extLst>
          </p:cNvPr>
          <p:cNvSpPr txBox="1">
            <a:spLocks/>
          </p:cNvSpPr>
          <p:nvPr/>
        </p:nvSpPr>
        <p:spPr>
          <a:xfrm>
            <a:off x="513253" y="3999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endParaRPr lang="zh-CN" altLang="en-US" sz="3600" dirty="0">
              <a:solidFill>
                <a:srgbClr val="9A0001"/>
              </a:solidFill>
              <a:latin typeface="微软雅黑" panose="020B0503020204020204" pitchFamily="34" charset="-122"/>
              <a:cs typeface="Arial" panose="020B0604020202020204" pitchFamily="34" charset="0"/>
            </a:endParaRPr>
          </a:p>
        </p:txBody>
      </p:sp>
      <p:sp>
        <p:nvSpPr>
          <p:cNvPr id="8" name="文本框 7">
            <a:extLst>
              <a:ext uri="{FF2B5EF4-FFF2-40B4-BE49-F238E27FC236}">
                <a16:creationId xmlns:a16="http://schemas.microsoft.com/office/drawing/2014/main" id="{FF3CE055-B2F4-38F7-EA35-D07A5057C10B}"/>
              </a:ext>
            </a:extLst>
          </p:cNvPr>
          <p:cNvSpPr txBox="1"/>
          <p:nvPr/>
        </p:nvSpPr>
        <p:spPr>
          <a:xfrm>
            <a:off x="644387" y="1267008"/>
            <a:ext cx="12115800" cy="461665"/>
          </a:xfrm>
          <a:prstGeom prst="rect">
            <a:avLst/>
          </a:prstGeom>
          <a:noFill/>
        </p:spPr>
        <p:txBody>
          <a:bodyPr wrap="square" rtlCol="0">
            <a:spAutoFit/>
          </a:bodyPr>
          <a:lstStyle/>
          <a:p>
            <a:r>
              <a:rPr kumimoji="1" lang="en-US" altLang="zh-CN" sz="2400">
                <a:solidFill>
                  <a:schemeClr val="accent1"/>
                </a:solidFill>
              </a:rPr>
              <a:t>Mobile</a:t>
            </a:r>
            <a:r>
              <a:rPr kumimoji="1" lang="en-US" altLang="zh-CN" sz="2400">
                <a:solidFill>
                  <a:sysClr val="windowText" lastClr="000000"/>
                </a:solidFill>
              </a:rPr>
              <a:t> devices </a:t>
            </a:r>
            <a:r>
              <a:rPr kumimoji="1" lang="en-US" altLang="zh-CN" sz="2400">
                <a:solidFill>
                  <a:schemeClr val="accent1"/>
                </a:solidFill>
              </a:rPr>
              <a:t>cannot</a:t>
            </a:r>
            <a:r>
              <a:rPr kumimoji="1" lang="en-US" altLang="zh-CN" sz="2400">
                <a:solidFill>
                  <a:sysClr val="windowText" lastClr="000000"/>
                </a:solidFill>
              </a:rPr>
              <a:t> meet the computing requirements.</a:t>
            </a:r>
            <a:endParaRPr kumimoji="1" lang="zh-CN" altLang="en-US" sz="2400">
              <a:solidFill>
                <a:sysClr val="windowText" lastClr="000000"/>
              </a:solidFill>
            </a:endParaRPr>
          </a:p>
        </p:txBody>
      </p:sp>
      <p:sp>
        <p:nvSpPr>
          <p:cNvPr id="2" name="圆角矩形 1">
            <a:extLst>
              <a:ext uri="{FF2B5EF4-FFF2-40B4-BE49-F238E27FC236}">
                <a16:creationId xmlns:a16="http://schemas.microsoft.com/office/drawing/2014/main" id="{64B790D6-E180-CC9F-E746-660EB49AEA5C}"/>
              </a:ext>
            </a:extLst>
          </p:cNvPr>
          <p:cNvSpPr/>
          <p:nvPr/>
        </p:nvSpPr>
        <p:spPr>
          <a:xfrm>
            <a:off x="7597951" y="2230562"/>
            <a:ext cx="2475973" cy="306419"/>
          </a:xfrm>
          <a:prstGeom prst="roundRect">
            <a:avLst/>
          </a:prstGeom>
          <a:solidFill>
            <a:schemeClr val="bg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000">
                <a:solidFill>
                  <a:sysClr val="windowText" lastClr="000000"/>
                </a:solidFill>
              </a:rPr>
              <a:t>Multimodal Large Language Model</a:t>
            </a:r>
            <a:endParaRPr kumimoji="1" lang="zh-CN" altLang="en-US" sz="1000" dirty="0">
              <a:solidFill>
                <a:sysClr val="windowText" lastClr="000000"/>
              </a:solidFill>
            </a:endParaRPr>
          </a:p>
        </p:txBody>
      </p:sp>
      <p:sp>
        <p:nvSpPr>
          <p:cNvPr id="25" name="文本框 24">
            <a:extLst>
              <a:ext uri="{FF2B5EF4-FFF2-40B4-BE49-F238E27FC236}">
                <a16:creationId xmlns:a16="http://schemas.microsoft.com/office/drawing/2014/main" id="{A88C71F5-EF24-640D-90A2-0EC1E77229FC}"/>
              </a:ext>
            </a:extLst>
          </p:cNvPr>
          <p:cNvSpPr txBox="1"/>
          <p:nvPr/>
        </p:nvSpPr>
        <p:spPr>
          <a:xfrm>
            <a:off x="8688636" y="2536981"/>
            <a:ext cx="179937" cy="215444"/>
          </a:xfrm>
          <a:prstGeom prst="rect">
            <a:avLst/>
          </a:prstGeom>
          <a:noFill/>
        </p:spPr>
        <p:txBody>
          <a:bodyPr wrap="square" rtlCol="0">
            <a:spAutoFit/>
          </a:bodyPr>
          <a:lstStyle/>
          <a:p>
            <a:pPr algn="ctr"/>
            <a:r>
              <a:rPr kumimoji="1" lang="en-US" altLang="zh-CN" sz="800" b="1" dirty="0">
                <a:latin typeface="Arial" panose="020B0604020202020204" pitchFamily="34" charset="0"/>
                <a:ea typeface="微软雅黑" panose="020B0503020204020204" pitchFamily="34" charset="-122"/>
                <a:cs typeface="+mn-ea"/>
                <a:sym typeface="Arial" panose="020B0604020202020204" pitchFamily="34" charset="0"/>
              </a:rPr>
              <a:t>…</a:t>
            </a:r>
            <a:endParaRPr kumimoji="1" lang="zh-CN" altLang="en-US" sz="800" b="1"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7" name="组合 16">
            <a:extLst>
              <a:ext uri="{FF2B5EF4-FFF2-40B4-BE49-F238E27FC236}">
                <a16:creationId xmlns:a16="http://schemas.microsoft.com/office/drawing/2014/main" id="{5A99D5B0-0FB4-3828-D78D-07FFA7D3FCC5}"/>
              </a:ext>
            </a:extLst>
          </p:cNvPr>
          <p:cNvGrpSpPr/>
          <p:nvPr/>
        </p:nvGrpSpPr>
        <p:grpSpPr>
          <a:xfrm>
            <a:off x="7538041" y="2619727"/>
            <a:ext cx="886782" cy="375902"/>
            <a:chOff x="3366156" y="3081366"/>
            <a:chExt cx="2174104" cy="921593"/>
          </a:xfrm>
        </p:grpSpPr>
        <p:grpSp>
          <p:nvGrpSpPr>
            <p:cNvPr id="4" name="组合 3">
              <a:extLst>
                <a:ext uri="{FF2B5EF4-FFF2-40B4-BE49-F238E27FC236}">
                  <a16:creationId xmlns:a16="http://schemas.microsoft.com/office/drawing/2014/main" id="{48A6866D-0EBB-B509-25FC-BE1E956C2F5E}"/>
                </a:ext>
              </a:extLst>
            </p:cNvPr>
            <p:cNvGrpSpPr/>
            <p:nvPr/>
          </p:nvGrpSpPr>
          <p:grpSpPr>
            <a:xfrm>
              <a:off x="3667513" y="3081366"/>
              <a:ext cx="1630053" cy="358652"/>
              <a:chOff x="3667513" y="3081366"/>
              <a:chExt cx="1630053" cy="358652"/>
            </a:xfrm>
          </p:grpSpPr>
          <p:sp>
            <p:nvSpPr>
              <p:cNvPr id="6" name="圆角矩形 5">
                <a:extLst>
                  <a:ext uri="{FF2B5EF4-FFF2-40B4-BE49-F238E27FC236}">
                    <a16:creationId xmlns:a16="http://schemas.microsoft.com/office/drawing/2014/main" id="{ED5BAD58-BAFD-11DD-186A-2D829EC635E8}"/>
                  </a:ext>
                </a:extLst>
              </p:cNvPr>
              <p:cNvSpPr/>
              <p:nvPr/>
            </p:nvSpPr>
            <p:spPr>
              <a:xfrm>
                <a:off x="3667513" y="3081367"/>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600"/>
              </a:p>
            </p:txBody>
          </p:sp>
          <p:sp>
            <p:nvSpPr>
              <p:cNvPr id="9" name="圆角矩形 8">
                <a:extLst>
                  <a:ext uri="{FF2B5EF4-FFF2-40B4-BE49-F238E27FC236}">
                    <a16:creationId xmlns:a16="http://schemas.microsoft.com/office/drawing/2014/main" id="{D69FB668-C633-293D-503E-CDE76AFA0CA5}"/>
                  </a:ext>
                </a:extLst>
              </p:cNvPr>
              <p:cNvSpPr/>
              <p:nvPr/>
            </p:nvSpPr>
            <p:spPr>
              <a:xfrm>
                <a:off x="4102429" y="3081367"/>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600"/>
              </a:p>
            </p:txBody>
          </p:sp>
          <p:sp>
            <p:nvSpPr>
              <p:cNvPr id="10" name="圆角矩形 9">
                <a:extLst>
                  <a:ext uri="{FF2B5EF4-FFF2-40B4-BE49-F238E27FC236}">
                    <a16:creationId xmlns:a16="http://schemas.microsoft.com/office/drawing/2014/main" id="{1EB93AB0-3E0C-56C3-7876-A4A305D13CD8}"/>
                  </a:ext>
                </a:extLst>
              </p:cNvPr>
              <p:cNvSpPr/>
              <p:nvPr/>
            </p:nvSpPr>
            <p:spPr>
              <a:xfrm>
                <a:off x="4537344" y="3081367"/>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600"/>
              </a:p>
            </p:txBody>
          </p:sp>
          <p:sp>
            <p:nvSpPr>
              <p:cNvPr id="11" name="圆角矩形 10">
                <a:extLst>
                  <a:ext uri="{FF2B5EF4-FFF2-40B4-BE49-F238E27FC236}">
                    <a16:creationId xmlns:a16="http://schemas.microsoft.com/office/drawing/2014/main" id="{16E1A53B-E932-E4D8-BEB9-9332F58AB9B9}"/>
                  </a:ext>
                </a:extLst>
              </p:cNvPr>
              <p:cNvSpPr/>
              <p:nvPr/>
            </p:nvSpPr>
            <p:spPr>
              <a:xfrm>
                <a:off x="4972260" y="3081366"/>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600"/>
              </a:p>
            </p:txBody>
          </p:sp>
        </p:grpSp>
        <p:sp>
          <p:nvSpPr>
            <p:cNvPr id="27" name="文本框 26">
              <a:extLst>
                <a:ext uri="{FF2B5EF4-FFF2-40B4-BE49-F238E27FC236}">
                  <a16:creationId xmlns:a16="http://schemas.microsoft.com/office/drawing/2014/main" id="{3CD59719-6AB0-A014-1069-EAD5751E4B90}"/>
                </a:ext>
              </a:extLst>
            </p:cNvPr>
            <p:cNvSpPr txBox="1"/>
            <p:nvPr/>
          </p:nvSpPr>
          <p:spPr>
            <a:xfrm>
              <a:off x="3366156" y="3399303"/>
              <a:ext cx="2174104" cy="603656"/>
            </a:xfrm>
            <a:prstGeom prst="rect">
              <a:avLst/>
            </a:prstGeom>
            <a:noFill/>
          </p:spPr>
          <p:txBody>
            <a:bodyPr wrap="none" rtlCol="0">
              <a:spAutoFit/>
            </a:bodyPr>
            <a:lstStyle/>
            <a:p>
              <a:pPr algn="ctr"/>
              <a:r>
                <a:rPr kumimoji="1" lang="en-US" altLang="zh-CN" sz="1000" dirty="0">
                  <a:latin typeface="Arial" panose="020B0604020202020204" pitchFamily="34" charset="0"/>
                  <a:ea typeface="微软雅黑" panose="020B0503020204020204" pitchFamily="34" charset="-122"/>
                  <a:cs typeface="+mn-ea"/>
                  <a:sym typeface="Arial" panose="020B0604020202020204" pitchFamily="34" charset="0"/>
                </a:rPr>
                <a:t>Text</a:t>
              </a:r>
              <a:r>
                <a:rPr kumimoji="1" lang="zh-CN" altLang="en-US" sz="1000" dirty="0">
                  <a:latin typeface="Arial" panose="020B0604020202020204" pitchFamily="34" charset="0"/>
                  <a:ea typeface="微软雅黑" panose="020B0503020204020204" pitchFamily="34" charset="-122"/>
                  <a:cs typeface="+mn-ea"/>
                  <a:sym typeface="Arial" panose="020B0604020202020204" pitchFamily="34" charset="0"/>
                </a:rPr>
                <a:t> </a:t>
              </a:r>
              <a:r>
                <a:rPr kumimoji="1" lang="en-US" altLang="zh-CN" sz="1000" dirty="0">
                  <a:latin typeface="Arial" panose="020B0604020202020204" pitchFamily="34" charset="0"/>
                  <a:ea typeface="微软雅黑" panose="020B0503020204020204" pitchFamily="34" charset="-122"/>
                  <a:cs typeface="+mn-ea"/>
                  <a:sym typeface="Arial" panose="020B0604020202020204" pitchFamily="34" charset="0"/>
                </a:rPr>
                <a:t>Tokens</a:t>
              </a:r>
              <a:endParaRPr kumimoji="1" lang="zh-CN" altLang="en-US" sz="10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组合 6">
            <a:extLst>
              <a:ext uri="{FF2B5EF4-FFF2-40B4-BE49-F238E27FC236}">
                <a16:creationId xmlns:a16="http://schemas.microsoft.com/office/drawing/2014/main" id="{4E7E8D7A-7A21-9E86-5423-1D3E5E5B722C}"/>
              </a:ext>
            </a:extLst>
          </p:cNvPr>
          <p:cNvGrpSpPr/>
          <p:nvPr/>
        </p:nvGrpSpPr>
        <p:grpSpPr>
          <a:xfrm>
            <a:off x="9239122" y="2611733"/>
            <a:ext cx="664872" cy="146288"/>
            <a:chOff x="3667513" y="3081366"/>
            <a:chExt cx="1630053" cy="358652"/>
          </a:xfrm>
        </p:grpSpPr>
        <p:sp>
          <p:nvSpPr>
            <p:cNvPr id="13" name="圆角矩形 5">
              <a:extLst>
                <a:ext uri="{FF2B5EF4-FFF2-40B4-BE49-F238E27FC236}">
                  <a16:creationId xmlns:a16="http://schemas.microsoft.com/office/drawing/2014/main" id="{6F21AC79-068A-06BF-D318-8A38CCA99CB1}"/>
                </a:ext>
              </a:extLst>
            </p:cNvPr>
            <p:cNvSpPr/>
            <p:nvPr/>
          </p:nvSpPr>
          <p:spPr>
            <a:xfrm>
              <a:off x="3667513" y="3081367"/>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600"/>
            </a:p>
          </p:txBody>
        </p:sp>
        <p:sp>
          <p:nvSpPr>
            <p:cNvPr id="14" name="圆角矩形 8">
              <a:extLst>
                <a:ext uri="{FF2B5EF4-FFF2-40B4-BE49-F238E27FC236}">
                  <a16:creationId xmlns:a16="http://schemas.microsoft.com/office/drawing/2014/main" id="{02B2252A-7B71-95B3-A556-543B9A68ECAF}"/>
                </a:ext>
              </a:extLst>
            </p:cNvPr>
            <p:cNvSpPr/>
            <p:nvPr/>
          </p:nvSpPr>
          <p:spPr>
            <a:xfrm>
              <a:off x="4102429" y="3081367"/>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600"/>
            </a:p>
          </p:txBody>
        </p:sp>
        <p:sp>
          <p:nvSpPr>
            <p:cNvPr id="15" name="圆角矩形 9">
              <a:extLst>
                <a:ext uri="{FF2B5EF4-FFF2-40B4-BE49-F238E27FC236}">
                  <a16:creationId xmlns:a16="http://schemas.microsoft.com/office/drawing/2014/main" id="{6F60A006-D6EB-1CDA-A745-11D501665D2D}"/>
                </a:ext>
              </a:extLst>
            </p:cNvPr>
            <p:cNvSpPr/>
            <p:nvPr/>
          </p:nvSpPr>
          <p:spPr>
            <a:xfrm>
              <a:off x="4537344" y="3081367"/>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600"/>
            </a:p>
          </p:txBody>
        </p:sp>
        <p:sp>
          <p:nvSpPr>
            <p:cNvPr id="16" name="圆角矩形 10">
              <a:extLst>
                <a:ext uri="{FF2B5EF4-FFF2-40B4-BE49-F238E27FC236}">
                  <a16:creationId xmlns:a16="http://schemas.microsoft.com/office/drawing/2014/main" id="{578D38CA-1AEC-3B84-3096-2E89D83F42FA}"/>
                </a:ext>
              </a:extLst>
            </p:cNvPr>
            <p:cNvSpPr/>
            <p:nvPr/>
          </p:nvSpPr>
          <p:spPr>
            <a:xfrm>
              <a:off x="4972260" y="3081366"/>
              <a:ext cx="325306" cy="358651"/>
            </a:xfrm>
            <a:prstGeom prst="roundRect">
              <a:avLst/>
            </a:prstGeom>
            <a:solidFill>
              <a:schemeClr val="accent2">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600"/>
            </a:p>
          </p:txBody>
        </p:sp>
      </p:grpSp>
      <p:sp>
        <p:nvSpPr>
          <p:cNvPr id="18" name="圆角矩形 10">
            <a:extLst>
              <a:ext uri="{FF2B5EF4-FFF2-40B4-BE49-F238E27FC236}">
                <a16:creationId xmlns:a16="http://schemas.microsoft.com/office/drawing/2014/main" id="{E6CC1DB1-9E8E-619F-89DD-05D28209F3DF}"/>
              </a:ext>
            </a:extLst>
          </p:cNvPr>
          <p:cNvSpPr/>
          <p:nvPr/>
        </p:nvSpPr>
        <p:spPr>
          <a:xfrm>
            <a:off x="8380798" y="2619731"/>
            <a:ext cx="132687" cy="146288"/>
          </a:xfrm>
          <a:prstGeom prst="roundRect">
            <a:avLst/>
          </a:prstGeom>
          <a:solidFill>
            <a:srgbClr val="92D050">
              <a:alpha val="40000"/>
            </a:srgb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600"/>
          </a:p>
        </p:txBody>
      </p:sp>
      <p:sp>
        <p:nvSpPr>
          <p:cNvPr id="19" name="圆角矩形 10">
            <a:extLst>
              <a:ext uri="{FF2B5EF4-FFF2-40B4-BE49-F238E27FC236}">
                <a16:creationId xmlns:a16="http://schemas.microsoft.com/office/drawing/2014/main" id="{F1AC2853-6280-0B34-68CA-A7AD5FBBE95A}"/>
              </a:ext>
            </a:extLst>
          </p:cNvPr>
          <p:cNvSpPr/>
          <p:nvPr/>
        </p:nvSpPr>
        <p:spPr>
          <a:xfrm>
            <a:off x="8871959" y="2610542"/>
            <a:ext cx="132687" cy="146288"/>
          </a:xfrm>
          <a:prstGeom prst="roundRect">
            <a:avLst/>
          </a:prstGeom>
          <a:solidFill>
            <a:srgbClr val="92D050">
              <a:alpha val="40000"/>
            </a:srgb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600"/>
          </a:p>
        </p:txBody>
      </p:sp>
      <p:cxnSp>
        <p:nvCxnSpPr>
          <p:cNvPr id="22" name="直接箭头连接符 21">
            <a:extLst>
              <a:ext uri="{FF2B5EF4-FFF2-40B4-BE49-F238E27FC236}">
                <a16:creationId xmlns:a16="http://schemas.microsoft.com/office/drawing/2014/main" id="{FBB6B60A-86F5-FB9F-4EA1-4D1F5CDFF2C9}"/>
              </a:ext>
            </a:extLst>
          </p:cNvPr>
          <p:cNvCxnSpPr>
            <a:cxnSpLocks/>
            <a:endCxn id="18" idx="2"/>
          </p:cNvCxnSpPr>
          <p:nvPr/>
        </p:nvCxnSpPr>
        <p:spPr>
          <a:xfrm flipH="1" flipV="1">
            <a:off x="8447142" y="2766019"/>
            <a:ext cx="0" cy="1440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2B7A3E2B-AC2E-277A-A9D2-7BE505B8CBBA}"/>
              </a:ext>
            </a:extLst>
          </p:cNvPr>
          <p:cNvCxnSpPr>
            <a:cxnSpLocks/>
          </p:cNvCxnSpPr>
          <p:nvPr/>
        </p:nvCxnSpPr>
        <p:spPr>
          <a:xfrm flipV="1">
            <a:off x="8938247" y="2755141"/>
            <a:ext cx="0" cy="1549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09142C98-1DEA-97C7-6658-E90C691BB690}"/>
              </a:ext>
            </a:extLst>
          </p:cNvPr>
          <p:cNvCxnSpPr>
            <a:cxnSpLocks/>
          </p:cNvCxnSpPr>
          <p:nvPr/>
        </p:nvCxnSpPr>
        <p:spPr>
          <a:xfrm>
            <a:off x="8447142" y="2911125"/>
            <a:ext cx="4992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梯形 29">
            <a:extLst>
              <a:ext uri="{FF2B5EF4-FFF2-40B4-BE49-F238E27FC236}">
                <a16:creationId xmlns:a16="http://schemas.microsoft.com/office/drawing/2014/main" id="{57BD3DC7-C132-8F82-221B-B60C735A4619}"/>
              </a:ext>
            </a:extLst>
          </p:cNvPr>
          <p:cNvSpPr/>
          <p:nvPr/>
        </p:nvSpPr>
        <p:spPr>
          <a:xfrm>
            <a:off x="7768833" y="3156960"/>
            <a:ext cx="1009771" cy="188306"/>
          </a:xfrm>
          <a:prstGeom prst="trapezoid">
            <a:avLst/>
          </a:prstGeom>
          <a:solidFill>
            <a:srgbClr val="92D050">
              <a:alpha val="4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800" dirty="0">
                <a:solidFill>
                  <a:schemeClr val="tx1"/>
                </a:solidFill>
              </a:rPr>
              <a:t>Vision</a:t>
            </a:r>
            <a:r>
              <a:rPr kumimoji="1" lang="zh-CN" altLang="en-US" sz="800" dirty="0">
                <a:solidFill>
                  <a:schemeClr val="tx1"/>
                </a:solidFill>
              </a:rPr>
              <a:t> </a:t>
            </a:r>
            <a:r>
              <a:rPr kumimoji="1" lang="en-US" altLang="zh-CN" sz="800" dirty="0">
                <a:solidFill>
                  <a:schemeClr val="tx1"/>
                </a:solidFill>
              </a:rPr>
              <a:t>Encoder</a:t>
            </a:r>
            <a:endParaRPr kumimoji="1" lang="zh-CN" altLang="en-US" sz="800" dirty="0">
              <a:solidFill>
                <a:schemeClr val="tx1"/>
              </a:solidFill>
            </a:endParaRPr>
          </a:p>
        </p:txBody>
      </p:sp>
      <p:cxnSp>
        <p:nvCxnSpPr>
          <p:cNvPr id="34" name="直接连接符 33">
            <a:extLst>
              <a:ext uri="{FF2B5EF4-FFF2-40B4-BE49-F238E27FC236}">
                <a16:creationId xmlns:a16="http://schemas.microsoft.com/office/drawing/2014/main" id="{916FB2FC-0DEE-B7C2-1ED8-8B594124BBB9}"/>
              </a:ext>
            </a:extLst>
          </p:cNvPr>
          <p:cNvCxnSpPr>
            <a:cxnSpLocks/>
          </p:cNvCxnSpPr>
          <p:nvPr/>
        </p:nvCxnSpPr>
        <p:spPr>
          <a:xfrm>
            <a:off x="8526575" y="2910110"/>
            <a:ext cx="0" cy="2468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组合 25">
            <a:extLst>
              <a:ext uri="{FF2B5EF4-FFF2-40B4-BE49-F238E27FC236}">
                <a16:creationId xmlns:a16="http://schemas.microsoft.com/office/drawing/2014/main" id="{30328346-50D9-C473-9E9A-0C4284F6E1B1}"/>
              </a:ext>
            </a:extLst>
          </p:cNvPr>
          <p:cNvGrpSpPr/>
          <p:nvPr/>
        </p:nvGrpSpPr>
        <p:grpSpPr>
          <a:xfrm>
            <a:off x="8554976" y="2610542"/>
            <a:ext cx="1308852" cy="734724"/>
            <a:chOff x="5587750" y="3071496"/>
            <a:chExt cx="3208883" cy="1801307"/>
          </a:xfrm>
        </p:grpSpPr>
        <p:sp>
          <p:nvSpPr>
            <p:cNvPr id="29" name="圆角矩形 10">
              <a:extLst>
                <a:ext uri="{FF2B5EF4-FFF2-40B4-BE49-F238E27FC236}">
                  <a16:creationId xmlns:a16="http://schemas.microsoft.com/office/drawing/2014/main" id="{58CBB637-FAEE-A7DE-399B-3433B75CFDA4}"/>
                </a:ext>
              </a:extLst>
            </p:cNvPr>
            <p:cNvSpPr/>
            <p:nvPr/>
          </p:nvSpPr>
          <p:spPr>
            <a:xfrm>
              <a:off x="5587750" y="3094025"/>
              <a:ext cx="325306" cy="358651"/>
            </a:xfrm>
            <a:prstGeom prst="roundRect">
              <a:avLst/>
            </a:prstGeom>
            <a:solidFill>
              <a:schemeClr val="accent3">
                <a:lumMod val="20000"/>
                <a:lumOff val="80000"/>
                <a:alpha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600"/>
            </a:p>
          </p:txBody>
        </p:sp>
        <p:sp>
          <p:nvSpPr>
            <p:cNvPr id="33" name="圆角矩形 10">
              <a:extLst>
                <a:ext uri="{FF2B5EF4-FFF2-40B4-BE49-F238E27FC236}">
                  <a16:creationId xmlns:a16="http://schemas.microsoft.com/office/drawing/2014/main" id="{F030CC88-5CAA-5423-CA60-AF27C3CB723F}"/>
                </a:ext>
              </a:extLst>
            </p:cNvPr>
            <p:cNvSpPr/>
            <p:nvPr/>
          </p:nvSpPr>
          <p:spPr>
            <a:xfrm>
              <a:off x="6802079" y="3071496"/>
              <a:ext cx="325306" cy="358651"/>
            </a:xfrm>
            <a:prstGeom prst="roundRect">
              <a:avLst/>
            </a:prstGeom>
            <a:solidFill>
              <a:schemeClr val="accent3">
                <a:lumMod val="20000"/>
                <a:lumOff val="80000"/>
                <a:alpha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600"/>
            </a:p>
          </p:txBody>
        </p:sp>
        <p:cxnSp>
          <p:nvCxnSpPr>
            <p:cNvPr id="35" name="直接箭头连接符 34">
              <a:extLst>
                <a:ext uri="{FF2B5EF4-FFF2-40B4-BE49-F238E27FC236}">
                  <a16:creationId xmlns:a16="http://schemas.microsoft.com/office/drawing/2014/main" id="{79425D91-BA9D-C998-1AC4-8B51C0A2F979}"/>
                </a:ext>
              </a:extLst>
            </p:cNvPr>
            <p:cNvCxnSpPr>
              <a:cxnSpLocks/>
            </p:cNvCxnSpPr>
            <p:nvPr/>
          </p:nvCxnSpPr>
          <p:spPr>
            <a:xfrm flipH="1" flipV="1">
              <a:off x="5750403" y="3442516"/>
              <a:ext cx="0" cy="540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a:extLst>
                <a:ext uri="{FF2B5EF4-FFF2-40B4-BE49-F238E27FC236}">
                  <a16:creationId xmlns:a16="http://schemas.microsoft.com/office/drawing/2014/main" id="{12FDBC48-7935-C2C5-E1BE-BBCFAA028545}"/>
                </a:ext>
              </a:extLst>
            </p:cNvPr>
            <p:cNvCxnSpPr>
              <a:cxnSpLocks/>
            </p:cNvCxnSpPr>
            <p:nvPr/>
          </p:nvCxnSpPr>
          <p:spPr>
            <a:xfrm flipV="1">
              <a:off x="6964595" y="3426006"/>
              <a:ext cx="0" cy="540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1D279170-2380-3F4C-8D7F-6B78A416BDA9}"/>
                </a:ext>
              </a:extLst>
            </p:cNvPr>
            <p:cNvCxnSpPr>
              <a:cxnSpLocks/>
            </p:cNvCxnSpPr>
            <p:nvPr/>
          </p:nvCxnSpPr>
          <p:spPr>
            <a:xfrm>
              <a:off x="5750403" y="3970990"/>
              <a:ext cx="122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组合 39">
              <a:extLst>
                <a:ext uri="{FF2B5EF4-FFF2-40B4-BE49-F238E27FC236}">
                  <a16:creationId xmlns:a16="http://schemas.microsoft.com/office/drawing/2014/main" id="{C023EFD4-61DC-2C39-C212-7EB00279B525}"/>
                </a:ext>
              </a:extLst>
            </p:cNvPr>
            <p:cNvGrpSpPr/>
            <p:nvPr/>
          </p:nvGrpSpPr>
          <p:grpSpPr>
            <a:xfrm>
              <a:off x="6320999" y="3966006"/>
              <a:ext cx="2475634" cy="906797"/>
              <a:chOff x="6425421" y="3962923"/>
              <a:chExt cx="2475634" cy="906797"/>
            </a:xfrm>
          </p:grpSpPr>
          <p:sp>
            <p:nvSpPr>
              <p:cNvPr id="41" name="梯形 40">
                <a:extLst>
                  <a:ext uri="{FF2B5EF4-FFF2-40B4-BE49-F238E27FC236}">
                    <a16:creationId xmlns:a16="http://schemas.microsoft.com/office/drawing/2014/main" id="{3CF0C979-E58D-149C-E71D-C8D010CF0C73}"/>
                  </a:ext>
                </a:extLst>
              </p:cNvPr>
              <p:cNvSpPr/>
              <p:nvPr/>
            </p:nvSpPr>
            <p:spPr>
              <a:xfrm>
                <a:off x="6425421" y="4408055"/>
                <a:ext cx="2475634" cy="461665"/>
              </a:xfrm>
              <a:prstGeom prst="trapezoid">
                <a:avLst/>
              </a:prstGeom>
              <a:solidFill>
                <a:schemeClr val="accent3">
                  <a:lumMod val="20000"/>
                  <a:lumOff val="80000"/>
                  <a:alpha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800">
                    <a:solidFill>
                      <a:schemeClr val="tx1"/>
                    </a:solidFill>
                  </a:rPr>
                  <a:t>Audio</a:t>
                </a:r>
                <a:r>
                  <a:rPr kumimoji="1" lang="zh-CN" altLang="en-US" sz="800">
                    <a:solidFill>
                      <a:schemeClr val="tx1"/>
                    </a:solidFill>
                  </a:rPr>
                  <a:t> </a:t>
                </a:r>
                <a:r>
                  <a:rPr kumimoji="1" lang="en-US" altLang="zh-CN" sz="800" dirty="0">
                    <a:solidFill>
                      <a:schemeClr val="tx1"/>
                    </a:solidFill>
                  </a:rPr>
                  <a:t>Encoder</a:t>
                </a:r>
                <a:endParaRPr kumimoji="1" lang="zh-CN" altLang="en-US" sz="800" dirty="0">
                  <a:solidFill>
                    <a:schemeClr val="tx1"/>
                  </a:solidFill>
                </a:endParaRPr>
              </a:p>
            </p:txBody>
          </p:sp>
          <p:cxnSp>
            <p:nvCxnSpPr>
              <p:cNvPr id="42" name="直接连接符 41">
                <a:extLst>
                  <a:ext uri="{FF2B5EF4-FFF2-40B4-BE49-F238E27FC236}">
                    <a16:creationId xmlns:a16="http://schemas.microsoft.com/office/drawing/2014/main" id="{AC95D3E1-ECE0-B63B-B435-DECFCDDD5B11}"/>
                  </a:ext>
                </a:extLst>
              </p:cNvPr>
              <p:cNvCxnSpPr>
                <a:cxnSpLocks/>
              </p:cNvCxnSpPr>
              <p:nvPr/>
            </p:nvCxnSpPr>
            <p:spPr>
              <a:xfrm>
                <a:off x="6876021" y="3962923"/>
                <a:ext cx="0" cy="43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57" name="图片 56">
            <a:extLst>
              <a:ext uri="{FF2B5EF4-FFF2-40B4-BE49-F238E27FC236}">
                <a16:creationId xmlns:a16="http://schemas.microsoft.com/office/drawing/2014/main" id="{CFB18F58-2132-1D55-2EA1-F86CF9F12463}"/>
              </a:ext>
            </a:extLst>
          </p:cNvPr>
          <p:cNvPicPr>
            <a:picLocks noChangeAspect="1"/>
          </p:cNvPicPr>
          <p:nvPr/>
        </p:nvPicPr>
        <p:blipFill>
          <a:blip r:embed="rId3"/>
          <a:stretch>
            <a:fillRect/>
          </a:stretch>
        </p:blipFill>
        <p:spPr>
          <a:xfrm>
            <a:off x="8929623" y="3530090"/>
            <a:ext cx="858026" cy="193685"/>
          </a:xfrm>
          <a:prstGeom prst="rect">
            <a:avLst/>
          </a:prstGeom>
        </p:spPr>
      </p:pic>
      <p:grpSp>
        <p:nvGrpSpPr>
          <p:cNvPr id="60" name="组合 59">
            <a:extLst>
              <a:ext uri="{FF2B5EF4-FFF2-40B4-BE49-F238E27FC236}">
                <a16:creationId xmlns:a16="http://schemas.microsoft.com/office/drawing/2014/main" id="{DE3BE5EF-E06F-F28C-8B1F-B963AE34D011}"/>
              </a:ext>
            </a:extLst>
          </p:cNvPr>
          <p:cNvGrpSpPr/>
          <p:nvPr/>
        </p:nvGrpSpPr>
        <p:grpSpPr>
          <a:xfrm>
            <a:off x="7782583" y="3414912"/>
            <a:ext cx="982271" cy="352377"/>
            <a:chOff x="5057790" y="5169784"/>
            <a:chExt cx="2408212" cy="863916"/>
          </a:xfrm>
        </p:grpSpPr>
        <p:sp>
          <p:nvSpPr>
            <p:cNvPr id="61" name="平行四边形 60">
              <a:extLst>
                <a:ext uri="{FF2B5EF4-FFF2-40B4-BE49-F238E27FC236}">
                  <a16:creationId xmlns:a16="http://schemas.microsoft.com/office/drawing/2014/main" id="{D30B1DD8-5784-C337-E870-689521BFC428}"/>
                </a:ext>
              </a:extLst>
            </p:cNvPr>
            <p:cNvSpPr/>
            <p:nvPr/>
          </p:nvSpPr>
          <p:spPr>
            <a:xfrm rot="1434462" flipH="1">
              <a:off x="5057790" y="5169784"/>
              <a:ext cx="734103" cy="810959"/>
            </a:xfrm>
            <a:prstGeom prst="parallelogram">
              <a:avLst>
                <a:gd name="adj" fmla="val 45581"/>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600"/>
            </a:p>
          </p:txBody>
        </p:sp>
        <p:sp>
          <p:nvSpPr>
            <p:cNvPr id="62" name="平行四边形 61">
              <a:extLst>
                <a:ext uri="{FF2B5EF4-FFF2-40B4-BE49-F238E27FC236}">
                  <a16:creationId xmlns:a16="http://schemas.microsoft.com/office/drawing/2014/main" id="{BF4E0957-56FB-F5C0-B917-D59CD556C6AD}"/>
                </a:ext>
              </a:extLst>
            </p:cNvPr>
            <p:cNvSpPr/>
            <p:nvPr/>
          </p:nvSpPr>
          <p:spPr>
            <a:xfrm rot="1434462" flipH="1">
              <a:off x="5606135" y="5213216"/>
              <a:ext cx="734103" cy="810959"/>
            </a:xfrm>
            <a:prstGeom prst="parallelogram">
              <a:avLst>
                <a:gd name="adj" fmla="val 45581"/>
              </a:avLst>
            </a:prstGeom>
            <a:blipFill dpi="0" rotWithShape="1">
              <a:blip r:embed="rId4"/>
              <a:srcRect/>
              <a:stretch>
                <a:fillRect l="-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600"/>
            </a:p>
          </p:txBody>
        </p:sp>
        <p:sp>
          <p:nvSpPr>
            <p:cNvPr id="63" name="平行四边形 62">
              <a:extLst>
                <a:ext uri="{FF2B5EF4-FFF2-40B4-BE49-F238E27FC236}">
                  <a16:creationId xmlns:a16="http://schemas.microsoft.com/office/drawing/2014/main" id="{F30469CB-BE71-F7BF-FE7D-53DAACBC890D}"/>
                </a:ext>
              </a:extLst>
            </p:cNvPr>
            <p:cNvSpPr/>
            <p:nvPr/>
          </p:nvSpPr>
          <p:spPr>
            <a:xfrm rot="1434462" flipH="1">
              <a:off x="6174801" y="5222741"/>
              <a:ext cx="734103" cy="810959"/>
            </a:xfrm>
            <a:prstGeom prst="parallelogram">
              <a:avLst>
                <a:gd name="adj" fmla="val 45581"/>
              </a:avLst>
            </a:prstGeom>
            <a:blipFill dpi="0" rotWithShape="1">
              <a:blip r:embed="rId4"/>
              <a:srcRect/>
              <a:stretch>
                <a:fillRect l="-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600"/>
            </a:p>
          </p:txBody>
        </p:sp>
        <p:sp>
          <p:nvSpPr>
            <p:cNvPr id="64" name="平行四边形 63">
              <a:extLst>
                <a:ext uri="{FF2B5EF4-FFF2-40B4-BE49-F238E27FC236}">
                  <a16:creationId xmlns:a16="http://schemas.microsoft.com/office/drawing/2014/main" id="{72BA6F65-F4C3-CB32-694A-14F40FFD3F46}"/>
                </a:ext>
              </a:extLst>
            </p:cNvPr>
            <p:cNvSpPr/>
            <p:nvPr/>
          </p:nvSpPr>
          <p:spPr>
            <a:xfrm rot="1434462" flipH="1">
              <a:off x="6731899" y="5213216"/>
              <a:ext cx="734103" cy="810959"/>
            </a:xfrm>
            <a:prstGeom prst="parallelogram">
              <a:avLst>
                <a:gd name="adj" fmla="val 45581"/>
              </a:avLst>
            </a:prstGeom>
            <a:blipFill dpi="0" rotWithShape="1">
              <a:blip r:embed="rId4"/>
              <a:srcRect/>
              <a:stretch>
                <a:fillRect l="-1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600"/>
            </a:p>
          </p:txBody>
        </p:sp>
      </p:grpSp>
      <p:pic>
        <p:nvPicPr>
          <p:cNvPr id="96" name="图片 95">
            <a:extLst>
              <a:ext uri="{FF2B5EF4-FFF2-40B4-BE49-F238E27FC236}">
                <a16:creationId xmlns:a16="http://schemas.microsoft.com/office/drawing/2014/main" id="{EDE35F4E-361B-E16C-48CB-7D5F05580A4D}"/>
              </a:ext>
            </a:extLst>
          </p:cNvPr>
          <p:cNvPicPr>
            <a:picLocks noChangeAspect="1"/>
          </p:cNvPicPr>
          <p:nvPr/>
        </p:nvPicPr>
        <p:blipFill>
          <a:blip r:embed="rId5"/>
          <a:stretch>
            <a:fillRect/>
          </a:stretch>
        </p:blipFill>
        <p:spPr>
          <a:xfrm>
            <a:off x="4219134" y="3908072"/>
            <a:ext cx="700141" cy="700141"/>
          </a:xfrm>
          <a:prstGeom prst="rect">
            <a:avLst/>
          </a:prstGeom>
        </p:spPr>
      </p:pic>
      <p:grpSp>
        <p:nvGrpSpPr>
          <p:cNvPr id="97" name="组合 96">
            <a:extLst>
              <a:ext uri="{FF2B5EF4-FFF2-40B4-BE49-F238E27FC236}">
                <a16:creationId xmlns:a16="http://schemas.microsoft.com/office/drawing/2014/main" id="{ACF98B89-975B-586C-4E6D-9AA3F4C5F0B1}"/>
              </a:ext>
            </a:extLst>
          </p:cNvPr>
          <p:cNvGrpSpPr/>
          <p:nvPr/>
        </p:nvGrpSpPr>
        <p:grpSpPr>
          <a:xfrm>
            <a:off x="3856556" y="4597236"/>
            <a:ext cx="2480357" cy="298487"/>
            <a:chOff x="10985251" y="8820642"/>
            <a:chExt cx="3763394" cy="452888"/>
          </a:xfrm>
        </p:grpSpPr>
        <p:cxnSp>
          <p:nvCxnSpPr>
            <p:cNvPr id="107" name="直线箭头连接符 31">
              <a:extLst>
                <a:ext uri="{FF2B5EF4-FFF2-40B4-BE49-F238E27FC236}">
                  <a16:creationId xmlns:a16="http://schemas.microsoft.com/office/drawing/2014/main" id="{B4A146CF-DCFA-A409-B937-BD6043B6DD3B}"/>
                </a:ext>
              </a:extLst>
            </p:cNvPr>
            <p:cNvCxnSpPr>
              <a:cxnSpLocks/>
            </p:cNvCxnSpPr>
            <p:nvPr/>
          </p:nvCxnSpPr>
          <p:spPr>
            <a:xfrm>
              <a:off x="11148645" y="8820642"/>
              <a:ext cx="3600000" cy="0"/>
            </a:xfrm>
            <a:prstGeom prst="straightConnector1">
              <a:avLst/>
            </a:prstGeom>
            <a:ln w="38100" cmpd="sng">
              <a:solidFill>
                <a:schemeClr val="tx1"/>
              </a:solidFill>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108" name="直线箭头连接符 32">
              <a:extLst>
                <a:ext uri="{FF2B5EF4-FFF2-40B4-BE49-F238E27FC236}">
                  <a16:creationId xmlns:a16="http://schemas.microsoft.com/office/drawing/2014/main" id="{5C4AA5E1-937F-26F3-D12C-55A57C238FAD}"/>
                </a:ext>
              </a:extLst>
            </p:cNvPr>
            <p:cNvCxnSpPr>
              <a:cxnSpLocks/>
            </p:cNvCxnSpPr>
            <p:nvPr/>
          </p:nvCxnSpPr>
          <p:spPr>
            <a:xfrm flipH="1">
              <a:off x="10985251" y="9273530"/>
              <a:ext cx="3600000" cy="0"/>
            </a:xfrm>
            <a:prstGeom prst="straightConnector1">
              <a:avLst/>
            </a:prstGeom>
            <a:ln w="38100" cmpd="sng">
              <a:solidFill>
                <a:schemeClr val="tx1"/>
              </a:solidFill>
              <a:headEnd w="lg" len="lg"/>
              <a:tailEnd type="arrow" w="lg" len="lg"/>
            </a:ln>
          </p:spPr>
          <p:style>
            <a:lnRef idx="1">
              <a:schemeClr val="accent1"/>
            </a:lnRef>
            <a:fillRef idx="0">
              <a:schemeClr val="accent1"/>
            </a:fillRef>
            <a:effectRef idx="0">
              <a:schemeClr val="accent1"/>
            </a:effectRef>
            <a:fontRef idx="minor">
              <a:schemeClr val="tx1"/>
            </a:fontRef>
          </p:style>
        </p:cxnSp>
      </p:grpSp>
      <p:sp>
        <p:nvSpPr>
          <p:cNvPr id="98" name="文本框 97">
            <a:extLst>
              <a:ext uri="{FF2B5EF4-FFF2-40B4-BE49-F238E27FC236}">
                <a16:creationId xmlns:a16="http://schemas.microsoft.com/office/drawing/2014/main" id="{6936B72C-A891-339E-7F23-4FE375CC7353}"/>
              </a:ext>
            </a:extLst>
          </p:cNvPr>
          <p:cNvSpPr txBox="1"/>
          <p:nvPr/>
        </p:nvSpPr>
        <p:spPr>
          <a:xfrm>
            <a:off x="4906037" y="3999333"/>
            <a:ext cx="272991" cy="461665"/>
          </a:xfrm>
          <a:prstGeom prst="rect">
            <a:avLst/>
          </a:prstGeom>
          <a:noFill/>
        </p:spPr>
        <p:txBody>
          <a:bodyPr wrap="square" rtlCol="0">
            <a:spAutoFit/>
          </a:bodyPr>
          <a:lstStyle/>
          <a:p>
            <a:r>
              <a:rPr kumimoji="1" lang="en-US" altLang="zh-CN" sz="2400" b="1" dirty="0"/>
              <a:t>+</a:t>
            </a:r>
            <a:endParaRPr kumimoji="1" lang="zh-CN" altLang="en-US" sz="2400" b="1" dirty="0"/>
          </a:p>
        </p:txBody>
      </p:sp>
      <p:pic>
        <p:nvPicPr>
          <p:cNvPr id="99" name="图片 98" descr="图标&#10;&#10;描述已自动生成">
            <a:extLst>
              <a:ext uri="{FF2B5EF4-FFF2-40B4-BE49-F238E27FC236}">
                <a16:creationId xmlns:a16="http://schemas.microsoft.com/office/drawing/2014/main" id="{2153428C-5217-DFAC-07B6-55FF6B4B04D4}"/>
              </a:ext>
            </a:extLst>
          </p:cNvPr>
          <p:cNvPicPr>
            <a:picLocks noChangeAspect="1"/>
          </p:cNvPicPr>
          <p:nvPr/>
        </p:nvPicPr>
        <p:blipFill>
          <a:blip r:embed="rId6"/>
          <a:stretch>
            <a:fillRect/>
          </a:stretch>
        </p:blipFill>
        <p:spPr>
          <a:xfrm>
            <a:off x="5198749" y="3999333"/>
            <a:ext cx="552738" cy="552738"/>
          </a:xfrm>
          <a:prstGeom prst="rect">
            <a:avLst/>
          </a:prstGeom>
        </p:spPr>
      </p:pic>
      <p:grpSp>
        <p:nvGrpSpPr>
          <p:cNvPr id="119" name="组合 118">
            <a:extLst>
              <a:ext uri="{FF2B5EF4-FFF2-40B4-BE49-F238E27FC236}">
                <a16:creationId xmlns:a16="http://schemas.microsoft.com/office/drawing/2014/main" id="{3135A42D-38F8-3C3B-DE15-C5EED1307EEA}"/>
              </a:ext>
            </a:extLst>
          </p:cNvPr>
          <p:cNvGrpSpPr/>
          <p:nvPr/>
        </p:nvGrpSpPr>
        <p:grpSpPr>
          <a:xfrm>
            <a:off x="4323750" y="5001532"/>
            <a:ext cx="1843902" cy="552738"/>
            <a:chOff x="5282255" y="4756999"/>
            <a:chExt cx="1843902" cy="552738"/>
          </a:xfrm>
        </p:grpSpPr>
        <p:pic>
          <p:nvPicPr>
            <p:cNvPr id="100" name="图片 99" descr="图标&#10;&#10;描述已自动生成">
              <a:extLst>
                <a:ext uri="{FF2B5EF4-FFF2-40B4-BE49-F238E27FC236}">
                  <a16:creationId xmlns:a16="http://schemas.microsoft.com/office/drawing/2014/main" id="{1250A831-3F60-0B0A-3780-E7D55B9B06A2}"/>
                </a:ext>
              </a:extLst>
            </p:cNvPr>
            <p:cNvPicPr>
              <a:picLocks noChangeAspect="1"/>
            </p:cNvPicPr>
            <p:nvPr/>
          </p:nvPicPr>
          <p:blipFill>
            <a:blip r:embed="rId6"/>
            <a:stretch>
              <a:fillRect/>
            </a:stretch>
          </p:blipFill>
          <p:spPr>
            <a:xfrm>
              <a:off x="5282255" y="4756999"/>
              <a:ext cx="552738" cy="552738"/>
            </a:xfrm>
            <a:prstGeom prst="rect">
              <a:avLst/>
            </a:prstGeom>
          </p:spPr>
        </p:pic>
        <p:sp>
          <p:nvSpPr>
            <p:cNvPr id="101" name="文本框 100">
              <a:extLst>
                <a:ext uri="{FF2B5EF4-FFF2-40B4-BE49-F238E27FC236}">
                  <a16:creationId xmlns:a16="http://schemas.microsoft.com/office/drawing/2014/main" id="{D6FDA53D-6D67-EABB-B644-7CC9F0B0DEB1}"/>
                </a:ext>
              </a:extLst>
            </p:cNvPr>
            <p:cNvSpPr txBox="1"/>
            <p:nvPr/>
          </p:nvSpPr>
          <p:spPr>
            <a:xfrm>
              <a:off x="5645081" y="4828960"/>
              <a:ext cx="1481076" cy="338554"/>
            </a:xfrm>
            <a:prstGeom prst="rect">
              <a:avLst/>
            </a:prstGeom>
            <a:noFill/>
          </p:spPr>
          <p:txBody>
            <a:bodyPr wrap="square" rtlCol="0">
              <a:spAutoFit/>
            </a:bodyPr>
            <a:lstStyle/>
            <a:p>
              <a:pPr algn="ctr"/>
              <a:r>
                <a:rPr kumimoji="1" lang="en-US" altLang="zh-CN" sz="1600" b="1" dirty="0"/>
                <a:t>Response</a:t>
              </a:r>
              <a:endParaRPr kumimoji="1" lang="zh-CN" altLang="en-US" sz="1600" b="1" dirty="0"/>
            </a:p>
          </p:txBody>
        </p:sp>
      </p:grpSp>
      <p:grpSp>
        <p:nvGrpSpPr>
          <p:cNvPr id="102" name="组合 101">
            <a:extLst>
              <a:ext uri="{FF2B5EF4-FFF2-40B4-BE49-F238E27FC236}">
                <a16:creationId xmlns:a16="http://schemas.microsoft.com/office/drawing/2014/main" id="{EC6226D0-DE6B-0EAB-66AB-E5FC748DA7D2}"/>
              </a:ext>
            </a:extLst>
          </p:cNvPr>
          <p:cNvGrpSpPr/>
          <p:nvPr/>
        </p:nvGrpSpPr>
        <p:grpSpPr>
          <a:xfrm>
            <a:off x="5508614" y="2750077"/>
            <a:ext cx="1804632" cy="2576254"/>
            <a:chOff x="16837258" y="6440890"/>
            <a:chExt cx="2738130" cy="3908896"/>
          </a:xfrm>
        </p:grpSpPr>
        <p:sp>
          <p:nvSpPr>
            <p:cNvPr id="104" name="椭圆形标注 39">
              <a:extLst>
                <a:ext uri="{FF2B5EF4-FFF2-40B4-BE49-F238E27FC236}">
                  <a16:creationId xmlns:a16="http://schemas.microsoft.com/office/drawing/2014/main" id="{7409C7D6-5E02-59F6-FFB1-EFD45A345033}"/>
                </a:ext>
              </a:extLst>
            </p:cNvPr>
            <p:cNvSpPr/>
            <p:nvPr/>
          </p:nvSpPr>
          <p:spPr>
            <a:xfrm flipH="1">
              <a:off x="16837258" y="6440890"/>
              <a:ext cx="2721196" cy="1823202"/>
            </a:xfrm>
            <a:prstGeom prst="wedgeEllipseCallout">
              <a:avLst/>
            </a:prstGeom>
            <a:solidFill>
              <a:schemeClr val="bg1">
                <a:lumMod val="95000"/>
                <a:alpha val="398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400" b="1" dirty="0">
                <a:solidFill>
                  <a:schemeClr val="tx1"/>
                </a:solidFill>
              </a:endParaRPr>
            </a:p>
          </p:txBody>
        </p:sp>
        <p:sp>
          <p:nvSpPr>
            <p:cNvPr id="105" name="文本框 104">
              <a:extLst>
                <a:ext uri="{FF2B5EF4-FFF2-40B4-BE49-F238E27FC236}">
                  <a16:creationId xmlns:a16="http://schemas.microsoft.com/office/drawing/2014/main" id="{A5953E1A-9C99-0CB2-C817-96BF0630BDA1}"/>
                </a:ext>
              </a:extLst>
            </p:cNvPr>
            <p:cNvSpPr txBox="1"/>
            <p:nvPr/>
          </p:nvSpPr>
          <p:spPr>
            <a:xfrm>
              <a:off x="16854194" y="6575755"/>
              <a:ext cx="2721194" cy="1447646"/>
            </a:xfrm>
            <a:prstGeom prst="rect">
              <a:avLst/>
            </a:prstGeom>
            <a:noFill/>
          </p:spPr>
          <p:txBody>
            <a:bodyPr wrap="square" rtlCol="0">
              <a:spAutoFit/>
            </a:bodyPr>
            <a:lstStyle/>
            <a:p>
              <a:pPr algn="ctr"/>
              <a:r>
                <a:rPr kumimoji="1" lang="en-US" altLang="zh-CN" b="1" dirty="0"/>
                <a:t>Sure, </a:t>
              </a:r>
              <a:r>
                <a:rPr kumimoji="1" lang="en-US" altLang="zh-CN" b="1"/>
                <a:t>this </a:t>
              </a:r>
              <a:r>
                <a:rPr kumimoji="1" lang="en-US" altLang="zh-CN" sz="2000" b="1"/>
                <a:t>looks</a:t>
              </a:r>
              <a:r>
                <a:rPr kumimoji="1" lang="zh-CN" altLang="en-US" b="1"/>
                <a:t> </a:t>
              </a:r>
              <a:r>
                <a:rPr kumimoji="1" lang="en-US" altLang="zh-CN" b="1" dirty="0"/>
                <a:t>···</a:t>
              </a:r>
              <a:r>
                <a:rPr kumimoji="1" lang="zh-CN" altLang="en-US" b="1" dirty="0"/>
                <a:t> </a:t>
              </a:r>
              <a:r>
                <a:rPr kumimoji="1" lang="en-US" altLang="zh-CN" b="1" dirty="0"/>
                <a:t>, so we </a:t>
              </a:r>
              <a:r>
                <a:rPr kumimoji="1" lang="en-US" altLang="zh-CN" b="1"/>
                <a:t>should</a:t>
              </a:r>
              <a:r>
                <a:rPr kumimoji="1" lang="zh-CN" altLang="en-US" b="1"/>
                <a:t> </a:t>
              </a:r>
              <a:r>
                <a:rPr kumimoji="1" lang="en-US" altLang="zh-CN" b="1"/>
                <a:t>···</a:t>
              </a:r>
              <a:endParaRPr kumimoji="1" lang="zh-CN" altLang="en-US" b="1" dirty="0"/>
            </a:p>
          </p:txBody>
        </p:sp>
        <p:pic>
          <p:nvPicPr>
            <p:cNvPr id="106" name="图片 105">
              <a:extLst>
                <a:ext uri="{FF2B5EF4-FFF2-40B4-BE49-F238E27FC236}">
                  <a16:creationId xmlns:a16="http://schemas.microsoft.com/office/drawing/2014/main" id="{47169DF5-AF0B-551C-FEAA-EAEB5B87DCC7}"/>
                </a:ext>
              </a:extLst>
            </p:cNvPr>
            <p:cNvPicPr>
              <a:picLocks noChangeAspect="1"/>
            </p:cNvPicPr>
            <p:nvPr/>
          </p:nvPicPr>
          <p:blipFill>
            <a:blip r:embed="rId7"/>
            <a:stretch>
              <a:fillRect/>
            </a:stretch>
          </p:blipFill>
          <p:spPr>
            <a:xfrm rot="6700647">
              <a:off x="18691003" y="10064454"/>
              <a:ext cx="285332" cy="285332"/>
            </a:xfrm>
            <a:prstGeom prst="rect">
              <a:avLst/>
            </a:prstGeom>
          </p:spPr>
        </p:pic>
      </p:grpSp>
      <p:pic>
        <p:nvPicPr>
          <p:cNvPr id="103" name="图片 102" descr="形状&#10;&#10;低可信度描述已自动生成">
            <a:extLst>
              <a:ext uri="{FF2B5EF4-FFF2-40B4-BE49-F238E27FC236}">
                <a16:creationId xmlns:a16="http://schemas.microsoft.com/office/drawing/2014/main" id="{E09C163B-44BB-A069-3AE3-E2B99E90B556}"/>
              </a:ext>
            </a:extLst>
          </p:cNvPr>
          <p:cNvPicPr>
            <a:picLocks noChangeAspect="1"/>
          </p:cNvPicPr>
          <p:nvPr/>
        </p:nvPicPr>
        <p:blipFill>
          <a:blip r:embed="rId8"/>
          <a:stretch>
            <a:fillRect/>
          </a:stretch>
        </p:blipFill>
        <p:spPr>
          <a:xfrm>
            <a:off x="6465180" y="3968327"/>
            <a:ext cx="1201626" cy="1201626"/>
          </a:xfrm>
          <a:prstGeom prst="rect">
            <a:avLst/>
          </a:prstGeom>
        </p:spPr>
      </p:pic>
      <p:grpSp>
        <p:nvGrpSpPr>
          <p:cNvPr id="121" name="组合 120">
            <a:extLst>
              <a:ext uri="{FF2B5EF4-FFF2-40B4-BE49-F238E27FC236}">
                <a16:creationId xmlns:a16="http://schemas.microsoft.com/office/drawing/2014/main" id="{EE796DBF-638A-AB9D-DC2E-1AB8BB35028E}"/>
              </a:ext>
            </a:extLst>
          </p:cNvPr>
          <p:cNvGrpSpPr/>
          <p:nvPr/>
        </p:nvGrpSpPr>
        <p:grpSpPr>
          <a:xfrm>
            <a:off x="1937598" y="2704559"/>
            <a:ext cx="2786772" cy="2707488"/>
            <a:chOff x="2896103" y="2460026"/>
            <a:chExt cx="2786772" cy="2707488"/>
          </a:xfrm>
        </p:grpSpPr>
        <p:grpSp>
          <p:nvGrpSpPr>
            <p:cNvPr id="95" name="组合 94">
              <a:extLst>
                <a:ext uri="{FF2B5EF4-FFF2-40B4-BE49-F238E27FC236}">
                  <a16:creationId xmlns:a16="http://schemas.microsoft.com/office/drawing/2014/main" id="{757F2D0A-C197-85E4-C43C-CC710B47878A}"/>
                </a:ext>
              </a:extLst>
            </p:cNvPr>
            <p:cNvGrpSpPr/>
            <p:nvPr/>
          </p:nvGrpSpPr>
          <p:grpSpPr>
            <a:xfrm>
              <a:off x="2896103" y="2460026"/>
              <a:ext cx="2786772" cy="2494831"/>
              <a:chOff x="7225157" y="6378810"/>
              <a:chExt cx="4228311" cy="3785354"/>
            </a:xfrm>
          </p:grpSpPr>
          <p:sp>
            <p:nvSpPr>
              <p:cNvPr id="109" name="椭圆形标注 35">
                <a:extLst>
                  <a:ext uri="{FF2B5EF4-FFF2-40B4-BE49-F238E27FC236}">
                    <a16:creationId xmlns:a16="http://schemas.microsoft.com/office/drawing/2014/main" id="{C47E3CB7-81EC-6923-2168-53DA4A7495F7}"/>
                  </a:ext>
                </a:extLst>
              </p:cNvPr>
              <p:cNvSpPr/>
              <p:nvPr/>
            </p:nvSpPr>
            <p:spPr>
              <a:xfrm rot="680015">
                <a:off x="8820035" y="6378810"/>
                <a:ext cx="2633433" cy="1764401"/>
              </a:xfrm>
              <a:prstGeom prst="wedgeEllipseCallout">
                <a:avLst/>
              </a:prstGeom>
              <a:solidFill>
                <a:schemeClr val="bg1">
                  <a:lumMod val="95000"/>
                  <a:alpha val="4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400" b="1" dirty="0">
                  <a:solidFill>
                    <a:schemeClr val="tx1"/>
                  </a:solidFill>
                </a:endParaRPr>
              </a:p>
            </p:txBody>
          </p:sp>
          <p:sp>
            <p:nvSpPr>
              <p:cNvPr id="110" name="文本框 109">
                <a:extLst>
                  <a:ext uri="{FF2B5EF4-FFF2-40B4-BE49-F238E27FC236}">
                    <a16:creationId xmlns:a16="http://schemas.microsoft.com/office/drawing/2014/main" id="{AA825825-C529-8663-5879-1A93330E6AAA}"/>
                  </a:ext>
                </a:extLst>
              </p:cNvPr>
              <p:cNvSpPr txBox="1"/>
              <p:nvPr/>
            </p:nvSpPr>
            <p:spPr>
              <a:xfrm>
                <a:off x="8975198" y="6509346"/>
                <a:ext cx="2472339" cy="1400949"/>
              </a:xfrm>
              <a:prstGeom prst="rect">
                <a:avLst/>
              </a:prstGeom>
              <a:noFill/>
            </p:spPr>
            <p:txBody>
              <a:bodyPr wrap="square" rtlCol="0">
                <a:spAutoFit/>
              </a:bodyPr>
              <a:lstStyle/>
              <a:p>
                <a:pPr algn="ctr"/>
                <a:r>
                  <a:rPr kumimoji="1" lang="en-US" altLang="zh-CN" b="1" dirty="0"/>
                  <a:t>Hi, take a look at this, could you</a:t>
                </a:r>
                <a:r>
                  <a:rPr kumimoji="1" lang="zh-CN" altLang="en-US" b="1" dirty="0"/>
                  <a:t> </a:t>
                </a:r>
                <a:r>
                  <a:rPr kumimoji="1" lang="en-US" altLang="zh-CN" b="1" dirty="0"/>
                  <a:t>···</a:t>
                </a:r>
                <a:endParaRPr kumimoji="1" lang="zh-CN" altLang="en-US" b="1" dirty="0"/>
              </a:p>
            </p:txBody>
          </p:sp>
          <p:grpSp>
            <p:nvGrpSpPr>
              <p:cNvPr id="111" name="组合 110">
                <a:extLst>
                  <a:ext uri="{FF2B5EF4-FFF2-40B4-BE49-F238E27FC236}">
                    <a16:creationId xmlns:a16="http://schemas.microsoft.com/office/drawing/2014/main" id="{115C81F9-B156-80FF-DC90-304A2FAE8316}"/>
                  </a:ext>
                </a:extLst>
              </p:cNvPr>
              <p:cNvGrpSpPr/>
              <p:nvPr/>
            </p:nvGrpSpPr>
            <p:grpSpPr>
              <a:xfrm>
                <a:off x="7225157" y="7910295"/>
                <a:ext cx="2965616" cy="2253869"/>
                <a:chOff x="7225157" y="7910295"/>
                <a:chExt cx="2965616" cy="2253869"/>
              </a:xfrm>
            </p:grpSpPr>
            <p:pic>
              <p:nvPicPr>
                <p:cNvPr id="114" name="图片 113" descr="卡通人物&#10;&#10;中度可信度描述已自动生成">
                  <a:extLst>
                    <a:ext uri="{FF2B5EF4-FFF2-40B4-BE49-F238E27FC236}">
                      <a16:creationId xmlns:a16="http://schemas.microsoft.com/office/drawing/2014/main" id="{F68902D0-3911-D2C1-BC18-514D7FF54670}"/>
                    </a:ext>
                  </a:extLst>
                </p:cNvPr>
                <p:cNvPicPr>
                  <a:picLocks noChangeAspect="1"/>
                </p:cNvPicPr>
                <p:nvPr/>
              </p:nvPicPr>
              <p:blipFill>
                <a:blip r:embed="rId9"/>
                <a:stretch>
                  <a:fillRect/>
                </a:stretch>
              </p:blipFill>
              <p:spPr>
                <a:xfrm>
                  <a:off x="7225157" y="7910295"/>
                  <a:ext cx="2965616" cy="2253869"/>
                </a:xfrm>
                <a:prstGeom prst="rect">
                  <a:avLst/>
                </a:prstGeom>
              </p:spPr>
            </p:pic>
            <p:pic>
              <p:nvPicPr>
                <p:cNvPr id="113" name="图片 112">
                  <a:extLst>
                    <a:ext uri="{FF2B5EF4-FFF2-40B4-BE49-F238E27FC236}">
                      <a16:creationId xmlns:a16="http://schemas.microsoft.com/office/drawing/2014/main" id="{0BC0DF60-5295-BB7C-C891-D97653F6CDFE}"/>
                    </a:ext>
                  </a:extLst>
                </p:cNvPr>
                <p:cNvPicPr>
                  <a:picLocks noChangeAspect="1"/>
                </p:cNvPicPr>
                <p:nvPr/>
              </p:nvPicPr>
              <p:blipFill>
                <a:blip r:embed="rId7"/>
                <a:stretch>
                  <a:fillRect/>
                </a:stretch>
              </p:blipFill>
              <p:spPr>
                <a:xfrm>
                  <a:off x="9347296" y="9327042"/>
                  <a:ext cx="285332" cy="285332"/>
                </a:xfrm>
                <a:prstGeom prst="rect">
                  <a:avLst/>
                </a:prstGeom>
              </p:spPr>
            </p:pic>
          </p:grpSp>
        </p:grpSp>
        <p:sp>
          <p:nvSpPr>
            <p:cNvPr id="120" name="矩形 119">
              <a:extLst>
                <a:ext uri="{FF2B5EF4-FFF2-40B4-BE49-F238E27FC236}">
                  <a16:creationId xmlns:a16="http://schemas.microsoft.com/office/drawing/2014/main" id="{095ADD0E-D7B2-FCA1-E660-53B50CAC9C85}"/>
                </a:ext>
              </a:extLst>
            </p:cNvPr>
            <p:cNvSpPr/>
            <p:nvPr/>
          </p:nvSpPr>
          <p:spPr>
            <a:xfrm>
              <a:off x="3696926" y="4890806"/>
              <a:ext cx="441097" cy="276708"/>
            </a:xfrm>
            <a:prstGeom prst="rect">
              <a:avLst/>
            </a:prstGeom>
            <a:solidFill>
              <a:srgbClr val="F97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24" name="组合 23">
            <a:extLst>
              <a:ext uri="{FF2B5EF4-FFF2-40B4-BE49-F238E27FC236}">
                <a16:creationId xmlns:a16="http://schemas.microsoft.com/office/drawing/2014/main" id="{85A4C7A0-DB7F-A15E-AF0F-E1C11254AA55}"/>
              </a:ext>
            </a:extLst>
          </p:cNvPr>
          <p:cNvGrpSpPr/>
          <p:nvPr/>
        </p:nvGrpSpPr>
        <p:grpSpPr>
          <a:xfrm>
            <a:off x="8683476" y="4320560"/>
            <a:ext cx="2695711" cy="1379384"/>
            <a:chOff x="8683476" y="3812570"/>
            <a:chExt cx="2695711" cy="1379384"/>
          </a:xfrm>
        </p:grpSpPr>
        <p:pic>
          <p:nvPicPr>
            <p:cNvPr id="2050" name="Picture 2">
              <a:extLst>
                <a:ext uri="{FF2B5EF4-FFF2-40B4-BE49-F238E27FC236}">
                  <a16:creationId xmlns:a16="http://schemas.microsoft.com/office/drawing/2014/main" id="{CCF47F4C-5381-3893-4855-825CC7E421A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3671" t="6056" r="35897" b="980"/>
            <a:stretch>
              <a:fillRect/>
            </a:stretch>
          </p:blipFill>
          <p:spPr bwMode="auto">
            <a:xfrm rot="19240460">
              <a:off x="8683476" y="3812570"/>
              <a:ext cx="689870" cy="13793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89E2F5B-0DAB-47F4-8B5D-B6C08196C2F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03994" y="3964250"/>
              <a:ext cx="1475193" cy="939807"/>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图片 22">
            <a:extLst>
              <a:ext uri="{FF2B5EF4-FFF2-40B4-BE49-F238E27FC236}">
                <a16:creationId xmlns:a16="http://schemas.microsoft.com/office/drawing/2014/main" id="{81DB1A56-5354-C249-487D-FE860C53AC5C}"/>
              </a:ext>
            </a:extLst>
          </p:cNvPr>
          <p:cNvPicPr>
            <a:picLocks noChangeAspect="1"/>
          </p:cNvPicPr>
          <p:nvPr/>
        </p:nvPicPr>
        <p:blipFill>
          <a:blip r:embed="rId12"/>
          <a:stretch>
            <a:fillRect/>
          </a:stretch>
        </p:blipFill>
        <p:spPr>
          <a:xfrm>
            <a:off x="8929623" y="4345945"/>
            <a:ext cx="1758310" cy="1758310"/>
          </a:xfrm>
          <a:prstGeom prst="rect">
            <a:avLst/>
          </a:prstGeom>
        </p:spPr>
      </p:pic>
    </p:spTree>
    <p:extLst>
      <p:ext uri="{BB962C8B-B14F-4D97-AF65-F5344CB8AC3E}">
        <p14:creationId xmlns:p14="http://schemas.microsoft.com/office/powerpoint/2010/main" val="219491220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C6EBA-8225-782C-CD04-31DD8CCBF87C}"/>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5B7D97EC-3A42-FEAE-637A-C994D9F2BFE5}"/>
              </a:ext>
            </a:extLst>
          </p:cNvPr>
          <p:cNvSpPr>
            <a:spLocks noGrp="1"/>
          </p:cNvSpPr>
          <p:nvPr>
            <p:ph type="title"/>
          </p:nvPr>
        </p:nvSpPr>
        <p:spPr>
          <a:xfrm>
            <a:off x="442913" y="243569"/>
            <a:ext cx="9056851" cy="617518"/>
          </a:xfrm>
        </p:spPr>
        <p:txBody>
          <a:bodyPr>
            <a:normAutofit/>
          </a:bodyPr>
          <a:lstStyle/>
          <a:p>
            <a:pPr lvl="0">
              <a:defRPr/>
            </a:pPr>
            <a:r>
              <a:rPr lang="en-US" altLang="zh-CN" sz="2800" b="1" ker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Background</a:t>
            </a:r>
            <a:r>
              <a:rPr lang="en-US" altLang="zh-CN" sz="2800" kern="0">
                <a:sym typeface="Arial" panose="020B0604020202020204" pitchFamily="34" charset="0"/>
              </a:rPr>
              <a:t>: AI Video Chat</a:t>
            </a:r>
            <a:endParaRPr lang="en-US" altLang="zh-CN" sz="2800" b="1" kern="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标题 1">
            <a:extLst>
              <a:ext uri="{FF2B5EF4-FFF2-40B4-BE49-F238E27FC236}">
                <a16:creationId xmlns:a16="http://schemas.microsoft.com/office/drawing/2014/main" id="{5539F9B8-5900-8CC4-054A-0858FFC2A697}"/>
              </a:ext>
            </a:extLst>
          </p:cNvPr>
          <p:cNvSpPr txBox="1">
            <a:spLocks/>
          </p:cNvSpPr>
          <p:nvPr/>
        </p:nvSpPr>
        <p:spPr>
          <a:xfrm>
            <a:off x="513253" y="3999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endParaRPr lang="zh-CN" altLang="en-US" sz="3600" dirty="0">
              <a:solidFill>
                <a:srgbClr val="9A0001"/>
              </a:solidFill>
              <a:latin typeface="微软雅黑" panose="020B0503020204020204" pitchFamily="34" charset="-122"/>
              <a:cs typeface="Arial" panose="020B0604020202020204" pitchFamily="34" charset="0"/>
            </a:endParaRPr>
          </a:p>
        </p:txBody>
      </p:sp>
      <p:sp>
        <p:nvSpPr>
          <p:cNvPr id="8" name="文本框 7">
            <a:extLst>
              <a:ext uri="{FF2B5EF4-FFF2-40B4-BE49-F238E27FC236}">
                <a16:creationId xmlns:a16="http://schemas.microsoft.com/office/drawing/2014/main" id="{F63CC0B4-C1BE-2CAB-1EF0-61E4C7EEB106}"/>
              </a:ext>
            </a:extLst>
          </p:cNvPr>
          <p:cNvSpPr txBox="1"/>
          <p:nvPr/>
        </p:nvSpPr>
        <p:spPr>
          <a:xfrm>
            <a:off x="750080" y="1282736"/>
            <a:ext cx="11052453" cy="1200329"/>
          </a:xfrm>
          <a:prstGeom prst="rect">
            <a:avLst/>
          </a:prstGeom>
          <a:noFill/>
        </p:spPr>
        <p:txBody>
          <a:bodyPr wrap="square" rtlCol="0">
            <a:spAutoFit/>
          </a:bodyPr>
          <a:lstStyle/>
          <a:p>
            <a:r>
              <a:rPr kumimoji="1" lang="en-US" altLang="zh-CN" sz="2400">
                <a:solidFill>
                  <a:sysClr val="windowText" lastClr="000000"/>
                </a:solidFill>
              </a:rPr>
              <a:t>This leads to models being deployed in the </a:t>
            </a:r>
            <a:r>
              <a:rPr kumimoji="1" lang="en-US" altLang="zh-CN" sz="2400">
                <a:solidFill>
                  <a:schemeClr val="accent1"/>
                </a:solidFill>
              </a:rPr>
              <a:t>cloud</a:t>
            </a:r>
            <a:r>
              <a:rPr kumimoji="1" lang="en-US" altLang="zh-CN" sz="2400">
                <a:solidFill>
                  <a:sysClr val="windowText" lastClr="000000"/>
                </a:solidFill>
              </a:rPr>
              <a:t> and interacting with users through </a:t>
            </a:r>
            <a:r>
              <a:rPr kumimoji="1" lang="en-US" altLang="zh-CN" sz="2400">
                <a:solidFill>
                  <a:schemeClr val="accent1"/>
                </a:solidFill>
              </a:rPr>
              <a:t>Real-time Video Communication (RTC)</a:t>
            </a:r>
            <a:r>
              <a:rPr kumimoji="1" lang="en-US" altLang="zh-CN" sz="2400">
                <a:solidFill>
                  <a:sysClr val="windowText" lastClr="000000"/>
                </a:solidFill>
              </a:rPr>
              <a:t>.</a:t>
            </a:r>
          </a:p>
          <a:p>
            <a:endParaRPr kumimoji="1" lang="zh-CN" altLang="en-US" sz="2400">
              <a:solidFill>
                <a:sysClr val="windowText" lastClr="000000"/>
              </a:solidFill>
            </a:endParaRPr>
          </a:p>
        </p:txBody>
      </p:sp>
      <p:pic>
        <p:nvPicPr>
          <p:cNvPr id="96" name="图片 95">
            <a:extLst>
              <a:ext uri="{FF2B5EF4-FFF2-40B4-BE49-F238E27FC236}">
                <a16:creationId xmlns:a16="http://schemas.microsoft.com/office/drawing/2014/main" id="{B2F78E88-91FB-244B-E6BB-D4BAA9F9A705}"/>
              </a:ext>
            </a:extLst>
          </p:cNvPr>
          <p:cNvPicPr>
            <a:picLocks noChangeAspect="1"/>
          </p:cNvPicPr>
          <p:nvPr/>
        </p:nvPicPr>
        <p:blipFill>
          <a:blip r:embed="rId3"/>
          <a:stretch>
            <a:fillRect/>
          </a:stretch>
        </p:blipFill>
        <p:spPr>
          <a:xfrm>
            <a:off x="4151807" y="3840078"/>
            <a:ext cx="700141" cy="700141"/>
          </a:xfrm>
          <a:prstGeom prst="rect">
            <a:avLst/>
          </a:prstGeom>
        </p:spPr>
      </p:pic>
      <p:grpSp>
        <p:nvGrpSpPr>
          <p:cNvPr id="97" name="组合 96">
            <a:extLst>
              <a:ext uri="{FF2B5EF4-FFF2-40B4-BE49-F238E27FC236}">
                <a16:creationId xmlns:a16="http://schemas.microsoft.com/office/drawing/2014/main" id="{FD30CDD0-C10A-742E-C734-E8056519AA19}"/>
              </a:ext>
            </a:extLst>
          </p:cNvPr>
          <p:cNvGrpSpPr/>
          <p:nvPr/>
        </p:nvGrpSpPr>
        <p:grpSpPr>
          <a:xfrm>
            <a:off x="4072209" y="4590625"/>
            <a:ext cx="4427689" cy="298487"/>
            <a:chOff x="10985251" y="8820642"/>
            <a:chExt cx="6718040" cy="452888"/>
          </a:xfrm>
        </p:grpSpPr>
        <p:cxnSp>
          <p:nvCxnSpPr>
            <p:cNvPr id="107" name="直线箭头连接符 31">
              <a:extLst>
                <a:ext uri="{FF2B5EF4-FFF2-40B4-BE49-F238E27FC236}">
                  <a16:creationId xmlns:a16="http://schemas.microsoft.com/office/drawing/2014/main" id="{352D3F65-0CF1-28F4-6C4B-847F5E3B589C}"/>
                </a:ext>
              </a:extLst>
            </p:cNvPr>
            <p:cNvCxnSpPr>
              <a:cxnSpLocks/>
            </p:cNvCxnSpPr>
            <p:nvPr/>
          </p:nvCxnSpPr>
          <p:spPr>
            <a:xfrm>
              <a:off x="11148645" y="8820642"/>
              <a:ext cx="6554646" cy="0"/>
            </a:xfrm>
            <a:prstGeom prst="straightConnector1">
              <a:avLst/>
            </a:prstGeom>
            <a:ln w="38100" cmpd="sng">
              <a:solidFill>
                <a:schemeClr val="tx1"/>
              </a:solidFill>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108" name="直线箭头连接符 32">
              <a:extLst>
                <a:ext uri="{FF2B5EF4-FFF2-40B4-BE49-F238E27FC236}">
                  <a16:creationId xmlns:a16="http://schemas.microsoft.com/office/drawing/2014/main" id="{62621726-36BC-F44B-BDAB-C24510EB5DAC}"/>
                </a:ext>
              </a:extLst>
            </p:cNvPr>
            <p:cNvCxnSpPr>
              <a:cxnSpLocks/>
            </p:cNvCxnSpPr>
            <p:nvPr/>
          </p:nvCxnSpPr>
          <p:spPr>
            <a:xfrm flipH="1">
              <a:off x="10985251" y="9273530"/>
              <a:ext cx="6554646" cy="0"/>
            </a:xfrm>
            <a:prstGeom prst="straightConnector1">
              <a:avLst/>
            </a:prstGeom>
            <a:ln w="38100" cmpd="sng">
              <a:solidFill>
                <a:schemeClr val="tx1"/>
              </a:solidFill>
              <a:headEnd w="lg" len="lg"/>
              <a:tailEnd type="arrow" w="lg" len="lg"/>
            </a:ln>
          </p:spPr>
          <p:style>
            <a:lnRef idx="1">
              <a:schemeClr val="accent1"/>
            </a:lnRef>
            <a:fillRef idx="0">
              <a:schemeClr val="accent1"/>
            </a:fillRef>
            <a:effectRef idx="0">
              <a:schemeClr val="accent1"/>
            </a:effectRef>
            <a:fontRef idx="minor">
              <a:schemeClr val="tx1"/>
            </a:fontRef>
          </p:style>
        </p:cxnSp>
      </p:grpSp>
      <p:sp>
        <p:nvSpPr>
          <p:cNvPr id="98" name="文本框 97">
            <a:extLst>
              <a:ext uri="{FF2B5EF4-FFF2-40B4-BE49-F238E27FC236}">
                <a16:creationId xmlns:a16="http://schemas.microsoft.com/office/drawing/2014/main" id="{51CE0B90-920B-866B-AAEA-A436DD4E1920}"/>
              </a:ext>
            </a:extLst>
          </p:cNvPr>
          <p:cNvSpPr txBox="1"/>
          <p:nvPr/>
        </p:nvSpPr>
        <p:spPr>
          <a:xfrm>
            <a:off x="4838710" y="3931339"/>
            <a:ext cx="272991" cy="461665"/>
          </a:xfrm>
          <a:prstGeom prst="rect">
            <a:avLst/>
          </a:prstGeom>
          <a:noFill/>
        </p:spPr>
        <p:txBody>
          <a:bodyPr wrap="square" rtlCol="0">
            <a:spAutoFit/>
          </a:bodyPr>
          <a:lstStyle/>
          <a:p>
            <a:r>
              <a:rPr kumimoji="1" lang="en-US" altLang="zh-CN" sz="2400" b="1" dirty="0"/>
              <a:t>+</a:t>
            </a:r>
            <a:endParaRPr kumimoji="1" lang="zh-CN" altLang="en-US" sz="2400" b="1" dirty="0"/>
          </a:p>
        </p:txBody>
      </p:sp>
      <p:pic>
        <p:nvPicPr>
          <p:cNvPr id="99" name="图片 98" descr="图标&#10;&#10;描述已自动生成">
            <a:extLst>
              <a:ext uri="{FF2B5EF4-FFF2-40B4-BE49-F238E27FC236}">
                <a16:creationId xmlns:a16="http://schemas.microsoft.com/office/drawing/2014/main" id="{C0C48EB5-9DC5-247B-1A07-379A32CA8287}"/>
              </a:ext>
            </a:extLst>
          </p:cNvPr>
          <p:cNvPicPr>
            <a:picLocks noChangeAspect="1"/>
          </p:cNvPicPr>
          <p:nvPr/>
        </p:nvPicPr>
        <p:blipFill>
          <a:blip r:embed="rId4"/>
          <a:stretch>
            <a:fillRect/>
          </a:stretch>
        </p:blipFill>
        <p:spPr>
          <a:xfrm>
            <a:off x="5131422" y="3931339"/>
            <a:ext cx="552738" cy="552738"/>
          </a:xfrm>
          <a:prstGeom prst="rect">
            <a:avLst/>
          </a:prstGeom>
        </p:spPr>
      </p:pic>
      <p:grpSp>
        <p:nvGrpSpPr>
          <p:cNvPr id="23" name="组合 22">
            <a:extLst>
              <a:ext uri="{FF2B5EF4-FFF2-40B4-BE49-F238E27FC236}">
                <a16:creationId xmlns:a16="http://schemas.microsoft.com/office/drawing/2014/main" id="{DFC64660-F471-2465-D52A-9FE6C65F0FFC}"/>
              </a:ext>
            </a:extLst>
          </p:cNvPr>
          <p:cNvGrpSpPr/>
          <p:nvPr/>
        </p:nvGrpSpPr>
        <p:grpSpPr>
          <a:xfrm>
            <a:off x="6996980" y="4944997"/>
            <a:ext cx="1843902" cy="552738"/>
            <a:chOff x="6996980" y="4737630"/>
            <a:chExt cx="1843902" cy="552738"/>
          </a:xfrm>
        </p:grpSpPr>
        <p:pic>
          <p:nvPicPr>
            <p:cNvPr id="100" name="图片 99" descr="图标&#10;&#10;描述已自动生成">
              <a:extLst>
                <a:ext uri="{FF2B5EF4-FFF2-40B4-BE49-F238E27FC236}">
                  <a16:creationId xmlns:a16="http://schemas.microsoft.com/office/drawing/2014/main" id="{01EB366A-2973-42CB-D318-85589A748B75}"/>
                </a:ext>
              </a:extLst>
            </p:cNvPr>
            <p:cNvPicPr>
              <a:picLocks noChangeAspect="1"/>
            </p:cNvPicPr>
            <p:nvPr/>
          </p:nvPicPr>
          <p:blipFill>
            <a:blip r:embed="rId4"/>
            <a:stretch>
              <a:fillRect/>
            </a:stretch>
          </p:blipFill>
          <p:spPr>
            <a:xfrm>
              <a:off x="6996980" y="4737630"/>
              <a:ext cx="552738" cy="552738"/>
            </a:xfrm>
            <a:prstGeom prst="rect">
              <a:avLst/>
            </a:prstGeom>
          </p:spPr>
        </p:pic>
        <p:sp>
          <p:nvSpPr>
            <p:cNvPr id="101" name="文本框 100">
              <a:extLst>
                <a:ext uri="{FF2B5EF4-FFF2-40B4-BE49-F238E27FC236}">
                  <a16:creationId xmlns:a16="http://schemas.microsoft.com/office/drawing/2014/main" id="{15C4840D-8956-9974-2F0A-53AF270D31F3}"/>
                </a:ext>
              </a:extLst>
            </p:cNvPr>
            <p:cNvSpPr txBox="1"/>
            <p:nvPr/>
          </p:nvSpPr>
          <p:spPr>
            <a:xfrm>
              <a:off x="7359806" y="4809591"/>
              <a:ext cx="1481076" cy="338554"/>
            </a:xfrm>
            <a:prstGeom prst="rect">
              <a:avLst/>
            </a:prstGeom>
            <a:noFill/>
          </p:spPr>
          <p:txBody>
            <a:bodyPr wrap="square" rtlCol="0">
              <a:spAutoFit/>
            </a:bodyPr>
            <a:lstStyle/>
            <a:p>
              <a:pPr algn="ctr"/>
              <a:r>
                <a:rPr kumimoji="1" lang="en-US" altLang="zh-CN" sz="1600" b="1" dirty="0"/>
                <a:t>Response</a:t>
              </a:r>
              <a:endParaRPr kumimoji="1" lang="zh-CN" altLang="en-US" sz="1600" b="1" dirty="0"/>
            </a:p>
          </p:txBody>
        </p:sp>
      </p:grpSp>
      <p:grpSp>
        <p:nvGrpSpPr>
          <p:cNvPr id="102" name="组合 101">
            <a:extLst>
              <a:ext uri="{FF2B5EF4-FFF2-40B4-BE49-F238E27FC236}">
                <a16:creationId xmlns:a16="http://schemas.microsoft.com/office/drawing/2014/main" id="{B0E139D2-FDDB-E4F2-423A-4D9373C0D506}"/>
              </a:ext>
            </a:extLst>
          </p:cNvPr>
          <p:cNvGrpSpPr/>
          <p:nvPr/>
        </p:nvGrpSpPr>
        <p:grpSpPr>
          <a:xfrm>
            <a:off x="7695132" y="2674040"/>
            <a:ext cx="1804632" cy="2576254"/>
            <a:chOff x="16837258" y="6440890"/>
            <a:chExt cx="2738130" cy="3908896"/>
          </a:xfrm>
        </p:grpSpPr>
        <p:sp>
          <p:nvSpPr>
            <p:cNvPr id="104" name="椭圆形标注 39">
              <a:extLst>
                <a:ext uri="{FF2B5EF4-FFF2-40B4-BE49-F238E27FC236}">
                  <a16:creationId xmlns:a16="http://schemas.microsoft.com/office/drawing/2014/main" id="{3FC3A8BE-5411-B83C-1776-B400C654897C}"/>
                </a:ext>
              </a:extLst>
            </p:cNvPr>
            <p:cNvSpPr/>
            <p:nvPr/>
          </p:nvSpPr>
          <p:spPr>
            <a:xfrm flipH="1">
              <a:off x="16837258" y="6440890"/>
              <a:ext cx="2721196" cy="1823202"/>
            </a:xfrm>
            <a:prstGeom prst="wedgeEllipseCallout">
              <a:avLst/>
            </a:prstGeom>
            <a:solidFill>
              <a:schemeClr val="bg1">
                <a:lumMod val="95000"/>
                <a:alpha val="398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400" b="1" dirty="0">
                <a:solidFill>
                  <a:schemeClr val="tx1"/>
                </a:solidFill>
              </a:endParaRPr>
            </a:p>
          </p:txBody>
        </p:sp>
        <p:sp>
          <p:nvSpPr>
            <p:cNvPr id="105" name="文本框 104">
              <a:extLst>
                <a:ext uri="{FF2B5EF4-FFF2-40B4-BE49-F238E27FC236}">
                  <a16:creationId xmlns:a16="http://schemas.microsoft.com/office/drawing/2014/main" id="{75AD0968-D248-0AB4-0581-15E74975F05E}"/>
                </a:ext>
              </a:extLst>
            </p:cNvPr>
            <p:cNvSpPr txBox="1"/>
            <p:nvPr/>
          </p:nvSpPr>
          <p:spPr>
            <a:xfrm>
              <a:off x="16854194" y="6575755"/>
              <a:ext cx="2721194" cy="1447646"/>
            </a:xfrm>
            <a:prstGeom prst="rect">
              <a:avLst/>
            </a:prstGeom>
            <a:noFill/>
          </p:spPr>
          <p:txBody>
            <a:bodyPr wrap="square" rtlCol="0">
              <a:spAutoFit/>
            </a:bodyPr>
            <a:lstStyle/>
            <a:p>
              <a:pPr algn="ctr"/>
              <a:r>
                <a:rPr kumimoji="1" lang="en-US" altLang="zh-CN" b="1" dirty="0"/>
                <a:t>Sure, </a:t>
              </a:r>
              <a:r>
                <a:rPr kumimoji="1" lang="en-US" altLang="zh-CN" b="1"/>
                <a:t>this </a:t>
              </a:r>
              <a:r>
                <a:rPr kumimoji="1" lang="en-US" altLang="zh-CN" sz="2000" b="1"/>
                <a:t>looks</a:t>
              </a:r>
              <a:r>
                <a:rPr kumimoji="1" lang="zh-CN" altLang="en-US" b="1"/>
                <a:t> </a:t>
              </a:r>
              <a:r>
                <a:rPr kumimoji="1" lang="en-US" altLang="zh-CN" b="1" dirty="0"/>
                <a:t>···</a:t>
              </a:r>
              <a:r>
                <a:rPr kumimoji="1" lang="zh-CN" altLang="en-US" b="1" dirty="0"/>
                <a:t> </a:t>
              </a:r>
              <a:r>
                <a:rPr kumimoji="1" lang="en-US" altLang="zh-CN" b="1" dirty="0"/>
                <a:t>, so we </a:t>
              </a:r>
              <a:r>
                <a:rPr kumimoji="1" lang="en-US" altLang="zh-CN" b="1"/>
                <a:t>should</a:t>
              </a:r>
              <a:r>
                <a:rPr kumimoji="1" lang="zh-CN" altLang="en-US" b="1"/>
                <a:t> </a:t>
              </a:r>
              <a:r>
                <a:rPr kumimoji="1" lang="en-US" altLang="zh-CN" b="1"/>
                <a:t>···</a:t>
              </a:r>
              <a:endParaRPr kumimoji="1" lang="zh-CN" altLang="en-US" b="1" dirty="0"/>
            </a:p>
          </p:txBody>
        </p:sp>
        <p:pic>
          <p:nvPicPr>
            <p:cNvPr id="106" name="图片 105">
              <a:extLst>
                <a:ext uri="{FF2B5EF4-FFF2-40B4-BE49-F238E27FC236}">
                  <a16:creationId xmlns:a16="http://schemas.microsoft.com/office/drawing/2014/main" id="{C6029FDB-AD68-5759-3A5C-5ADE7714A2BA}"/>
                </a:ext>
              </a:extLst>
            </p:cNvPr>
            <p:cNvPicPr>
              <a:picLocks noChangeAspect="1"/>
            </p:cNvPicPr>
            <p:nvPr/>
          </p:nvPicPr>
          <p:blipFill>
            <a:blip r:embed="rId5"/>
            <a:stretch>
              <a:fillRect/>
            </a:stretch>
          </p:blipFill>
          <p:spPr>
            <a:xfrm rot="6700647">
              <a:off x="18691003" y="10064454"/>
              <a:ext cx="285332" cy="285332"/>
            </a:xfrm>
            <a:prstGeom prst="rect">
              <a:avLst/>
            </a:prstGeom>
          </p:spPr>
        </p:pic>
      </p:grpSp>
      <p:pic>
        <p:nvPicPr>
          <p:cNvPr id="103" name="图片 102" descr="形状&#10;&#10;低可信度描述已自动生成">
            <a:extLst>
              <a:ext uri="{FF2B5EF4-FFF2-40B4-BE49-F238E27FC236}">
                <a16:creationId xmlns:a16="http://schemas.microsoft.com/office/drawing/2014/main" id="{03AFF1F3-CE5C-0B88-74C1-F8BDFB9F955C}"/>
              </a:ext>
            </a:extLst>
          </p:cNvPr>
          <p:cNvPicPr>
            <a:picLocks noChangeAspect="1"/>
          </p:cNvPicPr>
          <p:nvPr/>
        </p:nvPicPr>
        <p:blipFill>
          <a:blip r:embed="rId6"/>
          <a:stretch>
            <a:fillRect/>
          </a:stretch>
        </p:blipFill>
        <p:spPr>
          <a:xfrm>
            <a:off x="8651698" y="3892290"/>
            <a:ext cx="1201626" cy="1201626"/>
          </a:xfrm>
          <a:prstGeom prst="rect">
            <a:avLst/>
          </a:prstGeom>
        </p:spPr>
      </p:pic>
      <p:grpSp>
        <p:nvGrpSpPr>
          <p:cNvPr id="47" name="组合 46">
            <a:extLst>
              <a:ext uri="{FF2B5EF4-FFF2-40B4-BE49-F238E27FC236}">
                <a16:creationId xmlns:a16="http://schemas.microsoft.com/office/drawing/2014/main" id="{F0EDAAE4-D494-B638-4FC0-489064B1599F}"/>
              </a:ext>
            </a:extLst>
          </p:cNvPr>
          <p:cNvGrpSpPr/>
          <p:nvPr/>
        </p:nvGrpSpPr>
        <p:grpSpPr>
          <a:xfrm>
            <a:off x="2028289" y="2623490"/>
            <a:ext cx="2786772" cy="2730994"/>
            <a:chOff x="2028289" y="2416123"/>
            <a:chExt cx="2786772" cy="2730994"/>
          </a:xfrm>
        </p:grpSpPr>
        <p:grpSp>
          <p:nvGrpSpPr>
            <p:cNvPr id="95" name="组合 94">
              <a:extLst>
                <a:ext uri="{FF2B5EF4-FFF2-40B4-BE49-F238E27FC236}">
                  <a16:creationId xmlns:a16="http://schemas.microsoft.com/office/drawing/2014/main" id="{24A08AD6-62B8-3C4B-4CF1-3571CAF91775}"/>
                </a:ext>
              </a:extLst>
            </p:cNvPr>
            <p:cNvGrpSpPr/>
            <p:nvPr/>
          </p:nvGrpSpPr>
          <p:grpSpPr>
            <a:xfrm>
              <a:off x="2028289" y="2416123"/>
              <a:ext cx="2786772" cy="2494831"/>
              <a:chOff x="7225157" y="6378810"/>
              <a:chExt cx="4228311" cy="3785354"/>
            </a:xfrm>
          </p:grpSpPr>
          <p:sp>
            <p:nvSpPr>
              <p:cNvPr id="109" name="椭圆形标注 35">
                <a:extLst>
                  <a:ext uri="{FF2B5EF4-FFF2-40B4-BE49-F238E27FC236}">
                    <a16:creationId xmlns:a16="http://schemas.microsoft.com/office/drawing/2014/main" id="{939D7AE3-8352-6E44-3646-77ADA609A9F1}"/>
                  </a:ext>
                </a:extLst>
              </p:cNvPr>
              <p:cNvSpPr/>
              <p:nvPr/>
            </p:nvSpPr>
            <p:spPr>
              <a:xfrm rot="680015">
                <a:off x="8820035" y="6378810"/>
                <a:ext cx="2633433" cy="1764401"/>
              </a:xfrm>
              <a:prstGeom prst="wedgeEllipseCallout">
                <a:avLst/>
              </a:prstGeom>
              <a:solidFill>
                <a:schemeClr val="bg1">
                  <a:lumMod val="95000"/>
                  <a:alpha val="4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400" b="1" dirty="0">
                  <a:solidFill>
                    <a:schemeClr val="tx1"/>
                  </a:solidFill>
                </a:endParaRPr>
              </a:p>
            </p:txBody>
          </p:sp>
          <p:sp>
            <p:nvSpPr>
              <p:cNvPr id="110" name="文本框 109">
                <a:extLst>
                  <a:ext uri="{FF2B5EF4-FFF2-40B4-BE49-F238E27FC236}">
                    <a16:creationId xmlns:a16="http://schemas.microsoft.com/office/drawing/2014/main" id="{F23C9BAB-4B5D-3EA8-3966-E7CAC97AC3B9}"/>
                  </a:ext>
                </a:extLst>
              </p:cNvPr>
              <p:cNvSpPr txBox="1"/>
              <p:nvPr/>
            </p:nvSpPr>
            <p:spPr>
              <a:xfrm>
                <a:off x="8975198" y="6509346"/>
                <a:ext cx="2472339" cy="1400949"/>
              </a:xfrm>
              <a:prstGeom prst="rect">
                <a:avLst/>
              </a:prstGeom>
              <a:noFill/>
            </p:spPr>
            <p:txBody>
              <a:bodyPr wrap="square" rtlCol="0">
                <a:spAutoFit/>
              </a:bodyPr>
              <a:lstStyle/>
              <a:p>
                <a:pPr algn="ctr"/>
                <a:r>
                  <a:rPr kumimoji="1" lang="en-US" altLang="zh-CN" b="1" dirty="0"/>
                  <a:t>Hi, take a look at this, could you</a:t>
                </a:r>
                <a:r>
                  <a:rPr kumimoji="1" lang="zh-CN" altLang="en-US" b="1" dirty="0"/>
                  <a:t> </a:t>
                </a:r>
                <a:r>
                  <a:rPr kumimoji="1" lang="en-US" altLang="zh-CN" b="1" dirty="0"/>
                  <a:t>···</a:t>
                </a:r>
                <a:endParaRPr kumimoji="1" lang="zh-CN" altLang="en-US" b="1" dirty="0"/>
              </a:p>
            </p:txBody>
          </p:sp>
          <p:grpSp>
            <p:nvGrpSpPr>
              <p:cNvPr id="111" name="组合 110">
                <a:extLst>
                  <a:ext uri="{FF2B5EF4-FFF2-40B4-BE49-F238E27FC236}">
                    <a16:creationId xmlns:a16="http://schemas.microsoft.com/office/drawing/2014/main" id="{DBCA3D2A-E7C4-D7F7-8450-8EA0458967F0}"/>
                  </a:ext>
                </a:extLst>
              </p:cNvPr>
              <p:cNvGrpSpPr/>
              <p:nvPr/>
            </p:nvGrpSpPr>
            <p:grpSpPr>
              <a:xfrm>
                <a:off x="7225157" y="7910295"/>
                <a:ext cx="2965616" cy="2253869"/>
                <a:chOff x="7225157" y="7910295"/>
                <a:chExt cx="2965616" cy="2253869"/>
              </a:xfrm>
            </p:grpSpPr>
            <p:pic>
              <p:nvPicPr>
                <p:cNvPr id="114" name="图片 113" descr="卡通人物&#10;&#10;中度可信度描述已自动生成">
                  <a:extLst>
                    <a:ext uri="{FF2B5EF4-FFF2-40B4-BE49-F238E27FC236}">
                      <a16:creationId xmlns:a16="http://schemas.microsoft.com/office/drawing/2014/main" id="{EBF921A8-68D6-436A-1B65-66CBAA99A8B0}"/>
                    </a:ext>
                  </a:extLst>
                </p:cNvPr>
                <p:cNvPicPr>
                  <a:picLocks noChangeAspect="1"/>
                </p:cNvPicPr>
                <p:nvPr/>
              </p:nvPicPr>
              <p:blipFill>
                <a:blip r:embed="rId7"/>
                <a:stretch>
                  <a:fillRect/>
                </a:stretch>
              </p:blipFill>
              <p:spPr>
                <a:xfrm>
                  <a:off x="7225157" y="7910295"/>
                  <a:ext cx="2965616" cy="2253869"/>
                </a:xfrm>
                <a:prstGeom prst="rect">
                  <a:avLst/>
                </a:prstGeom>
              </p:spPr>
            </p:pic>
            <p:pic>
              <p:nvPicPr>
                <p:cNvPr id="113" name="图片 112">
                  <a:extLst>
                    <a:ext uri="{FF2B5EF4-FFF2-40B4-BE49-F238E27FC236}">
                      <a16:creationId xmlns:a16="http://schemas.microsoft.com/office/drawing/2014/main" id="{988CD105-8FC1-92FD-C25A-6EF84B89D917}"/>
                    </a:ext>
                  </a:extLst>
                </p:cNvPr>
                <p:cNvPicPr>
                  <a:picLocks noChangeAspect="1"/>
                </p:cNvPicPr>
                <p:nvPr/>
              </p:nvPicPr>
              <p:blipFill>
                <a:blip r:embed="rId5"/>
                <a:stretch>
                  <a:fillRect/>
                </a:stretch>
              </p:blipFill>
              <p:spPr>
                <a:xfrm>
                  <a:off x="9347296" y="9327042"/>
                  <a:ext cx="285332" cy="285332"/>
                </a:xfrm>
                <a:prstGeom prst="rect">
                  <a:avLst/>
                </a:prstGeom>
              </p:spPr>
            </p:pic>
          </p:grpSp>
        </p:grpSp>
        <p:sp>
          <p:nvSpPr>
            <p:cNvPr id="3" name="矩形 2">
              <a:extLst>
                <a:ext uri="{FF2B5EF4-FFF2-40B4-BE49-F238E27FC236}">
                  <a16:creationId xmlns:a16="http://schemas.microsoft.com/office/drawing/2014/main" id="{D446DE08-DC69-DCA2-4F03-E0AB5B18FADD}"/>
                </a:ext>
              </a:extLst>
            </p:cNvPr>
            <p:cNvSpPr/>
            <p:nvPr/>
          </p:nvSpPr>
          <p:spPr>
            <a:xfrm>
              <a:off x="2823333" y="4870409"/>
              <a:ext cx="441097" cy="276708"/>
            </a:xfrm>
            <a:prstGeom prst="rect">
              <a:avLst/>
            </a:prstGeom>
            <a:solidFill>
              <a:srgbClr val="F97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pic>
        <p:nvPicPr>
          <p:cNvPr id="20" name="图片 19" descr="图标&#10;&#10;描述已自动生成">
            <a:extLst>
              <a:ext uri="{FF2B5EF4-FFF2-40B4-BE49-F238E27FC236}">
                <a16:creationId xmlns:a16="http://schemas.microsoft.com/office/drawing/2014/main" id="{11F2EC68-24E5-4A8C-493F-B36E2F7192CA}"/>
              </a:ext>
            </a:extLst>
          </p:cNvPr>
          <p:cNvPicPr>
            <a:picLocks noChangeAspect="1"/>
          </p:cNvPicPr>
          <p:nvPr/>
        </p:nvPicPr>
        <p:blipFill>
          <a:blip r:embed="rId8"/>
          <a:stretch>
            <a:fillRect/>
          </a:stretch>
        </p:blipFill>
        <p:spPr>
          <a:xfrm>
            <a:off x="3042262" y="4341503"/>
            <a:ext cx="1012981" cy="1012981"/>
          </a:xfrm>
          <a:prstGeom prst="rect">
            <a:avLst/>
          </a:prstGeom>
        </p:spPr>
      </p:pic>
      <p:grpSp>
        <p:nvGrpSpPr>
          <p:cNvPr id="44" name="组合 43">
            <a:extLst>
              <a:ext uri="{FF2B5EF4-FFF2-40B4-BE49-F238E27FC236}">
                <a16:creationId xmlns:a16="http://schemas.microsoft.com/office/drawing/2014/main" id="{4EE468EE-F3B8-C514-556F-EDD5AE5D4C68}"/>
              </a:ext>
            </a:extLst>
          </p:cNvPr>
          <p:cNvGrpSpPr/>
          <p:nvPr/>
        </p:nvGrpSpPr>
        <p:grpSpPr>
          <a:xfrm>
            <a:off x="5866238" y="3558830"/>
            <a:ext cx="990616" cy="1749081"/>
            <a:chOff x="13974397" y="7400774"/>
            <a:chExt cx="1657963" cy="2927380"/>
          </a:xfrm>
        </p:grpSpPr>
        <p:grpSp>
          <p:nvGrpSpPr>
            <p:cNvPr id="24" name="组合 23">
              <a:extLst>
                <a:ext uri="{FF2B5EF4-FFF2-40B4-BE49-F238E27FC236}">
                  <a16:creationId xmlns:a16="http://schemas.microsoft.com/office/drawing/2014/main" id="{3C8A6DFE-30E7-A91D-2F13-0722CA2F8DFA}"/>
                </a:ext>
              </a:extLst>
            </p:cNvPr>
            <p:cNvGrpSpPr/>
            <p:nvPr/>
          </p:nvGrpSpPr>
          <p:grpSpPr>
            <a:xfrm>
              <a:off x="13974397" y="8531512"/>
              <a:ext cx="1657963" cy="1796642"/>
              <a:chOff x="14042720" y="8252494"/>
              <a:chExt cx="1657963" cy="1796642"/>
            </a:xfrm>
          </p:grpSpPr>
          <p:sp>
            <p:nvSpPr>
              <p:cNvPr id="31" name="椭圆 30">
                <a:extLst>
                  <a:ext uri="{FF2B5EF4-FFF2-40B4-BE49-F238E27FC236}">
                    <a16:creationId xmlns:a16="http://schemas.microsoft.com/office/drawing/2014/main" id="{61B5F370-FD61-4EE1-5D86-2F5F1816BE6B}"/>
                  </a:ext>
                </a:extLst>
              </p:cNvPr>
              <p:cNvSpPr/>
              <p:nvPr/>
            </p:nvSpPr>
            <p:spPr>
              <a:xfrm>
                <a:off x="14042720" y="8391173"/>
                <a:ext cx="1657963" cy="16579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37" name="图片 36" descr="黑白色的标志&#10;&#10;描述已自动生成">
                <a:extLst>
                  <a:ext uri="{FF2B5EF4-FFF2-40B4-BE49-F238E27FC236}">
                    <a16:creationId xmlns:a16="http://schemas.microsoft.com/office/drawing/2014/main" id="{6D761B6E-DE14-8CE5-53CC-EBE5621E489E}"/>
                  </a:ext>
                </a:extLst>
              </p:cNvPr>
              <p:cNvPicPr>
                <a:picLocks noChangeAspect="1"/>
              </p:cNvPicPr>
              <p:nvPr/>
            </p:nvPicPr>
            <p:blipFill>
              <a:blip r:embed="rId9"/>
              <a:stretch>
                <a:fillRect/>
              </a:stretch>
            </p:blipFill>
            <p:spPr>
              <a:xfrm>
                <a:off x="14148407" y="8252494"/>
                <a:ext cx="1446586" cy="1446586"/>
              </a:xfrm>
              <a:prstGeom prst="rect">
                <a:avLst/>
              </a:prstGeom>
            </p:spPr>
          </p:pic>
        </p:grpSp>
        <p:pic>
          <p:nvPicPr>
            <p:cNvPr id="38" name="图片 37" descr="图片包含 餐具, 盘子, 游戏机, 停止&#10;&#10;描述已自动生成">
              <a:extLst>
                <a:ext uri="{FF2B5EF4-FFF2-40B4-BE49-F238E27FC236}">
                  <a16:creationId xmlns:a16="http://schemas.microsoft.com/office/drawing/2014/main" id="{DA4579CF-E479-6E1B-76E2-431B94F5465C}"/>
                </a:ext>
              </a:extLst>
            </p:cNvPr>
            <p:cNvPicPr>
              <a:picLocks noChangeAspect="1"/>
            </p:cNvPicPr>
            <p:nvPr/>
          </p:nvPicPr>
          <p:blipFill>
            <a:blip r:embed="rId10"/>
            <a:stretch>
              <a:fillRect/>
            </a:stretch>
          </p:blipFill>
          <p:spPr>
            <a:xfrm>
              <a:off x="14121152" y="7400774"/>
              <a:ext cx="1269999" cy="952499"/>
            </a:xfrm>
            <a:prstGeom prst="rect">
              <a:avLst/>
            </a:prstGeom>
          </p:spPr>
        </p:pic>
      </p:grpSp>
      <p:pic>
        <p:nvPicPr>
          <p:cNvPr id="45" name="图片 44" descr="图标&#10;&#10;描述已自动生成">
            <a:extLst>
              <a:ext uri="{FF2B5EF4-FFF2-40B4-BE49-F238E27FC236}">
                <a16:creationId xmlns:a16="http://schemas.microsoft.com/office/drawing/2014/main" id="{C6F66AB3-8E3D-3D2E-A8F3-7AFDCF62293B}"/>
              </a:ext>
            </a:extLst>
          </p:cNvPr>
          <p:cNvPicPr>
            <a:picLocks noChangeAspect="1"/>
          </p:cNvPicPr>
          <p:nvPr/>
        </p:nvPicPr>
        <p:blipFill>
          <a:blip r:embed="rId11"/>
          <a:stretch>
            <a:fillRect/>
          </a:stretch>
        </p:blipFill>
        <p:spPr>
          <a:xfrm>
            <a:off x="9406504" y="4743879"/>
            <a:ext cx="1017172" cy="884711"/>
          </a:xfrm>
          <a:prstGeom prst="rect">
            <a:avLst/>
          </a:prstGeom>
        </p:spPr>
      </p:pic>
      <p:pic>
        <p:nvPicPr>
          <p:cNvPr id="48" name="Picture 6" descr="英伟达整机模组">
            <a:extLst>
              <a:ext uri="{FF2B5EF4-FFF2-40B4-BE49-F238E27FC236}">
                <a16:creationId xmlns:a16="http://schemas.microsoft.com/office/drawing/2014/main" id="{20778802-C480-1875-85DF-38807052472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15090" y="3503377"/>
            <a:ext cx="1157245" cy="1157245"/>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0C85A534-4EE3-2A4E-4CEA-FE44C5ACA44E}"/>
              </a:ext>
            </a:extLst>
          </p:cNvPr>
          <p:cNvSpPr txBox="1"/>
          <p:nvPr/>
        </p:nvSpPr>
        <p:spPr>
          <a:xfrm>
            <a:off x="4657954" y="2693172"/>
            <a:ext cx="2966539" cy="769441"/>
          </a:xfrm>
          <a:prstGeom prst="rect">
            <a:avLst/>
          </a:prstGeom>
          <a:noFill/>
        </p:spPr>
        <p:txBody>
          <a:bodyPr wrap="square" rtlCol="0">
            <a:spAutoFit/>
          </a:bodyPr>
          <a:lstStyle/>
          <a:p>
            <a:pPr algn="ctr"/>
            <a:r>
              <a:rPr kumimoji="1" lang="en-US" altLang="zh-CN" sz="2400" b="1">
                <a:solidFill>
                  <a:srgbClr val="C00000"/>
                </a:solidFill>
              </a:rPr>
              <a:t> </a:t>
            </a:r>
            <a:r>
              <a:rPr kumimoji="1" lang="en-US" altLang="zh-CN" sz="2000" b="1">
                <a:solidFill>
                  <a:srgbClr val="C00000"/>
                </a:solidFill>
              </a:rPr>
              <a:t>Video Communication</a:t>
            </a:r>
          </a:p>
          <a:p>
            <a:pPr algn="ctr"/>
            <a:r>
              <a:rPr kumimoji="1" lang="en-US" altLang="zh-CN" sz="2000" b="1">
                <a:solidFill>
                  <a:srgbClr val="C00000"/>
                </a:solidFill>
              </a:rPr>
              <a:t>via the Network</a:t>
            </a:r>
            <a:endParaRPr kumimoji="1" lang="zh-CN" altLang="en-US" sz="2000" b="1" dirty="0">
              <a:solidFill>
                <a:srgbClr val="C00000"/>
              </a:solidFill>
            </a:endParaRPr>
          </a:p>
        </p:txBody>
      </p:sp>
    </p:spTree>
    <p:extLst>
      <p:ext uri="{BB962C8B-B14F-4D97-AF65-F5344CB8AC3E}">
        <p14:creationId xmlns:p14="http://schemas.microsoft.com/office/powerpoint/2010/main" val="87950817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1F36F-DCDC-49D7-E349-3F1353D5CA3B}"/>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58D9D6C3-100E-C5CF-1AE5-B7E996382855}"/>
              </a:ext>
            </a:extLst>
          </p:cNvPr>
          <p:cNvSpPr>
            <a:spLocks noGrp="1"/>
          </p:cNvSpPr>
          <p:nvPr>
            <p:ph type="title"/>
          </p:nvPr>
        </p:nvSpPr>
        <p:spPr>
          <a:xfrm>
            <a:off x="442913" y="243569"/>
            <a:ext cx="9056851" cy="617518"/>
          </a:xfrm>
        </p:spPr>
        <p:txBody>
          <a:bodyPr>
            <a:normAutofit/>
          </a:bodyPr>
          <a:lstStyle/>
          <a:p>
            <a:pPr lvl="0">
              <a:defRPr/>
            </a:pPr>
            <a:r>
              <a:rPr lang="en-US" altLang="zh-CN" sz="2800" b="1" ker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Challenge</a:t>
            </a:r>
            <a:r>
              <a:rPr lang="en-US" altLang="zh-CN" sz="2800" kern="0">
                <a:sym typeface="Arial" panose="020B0604020202020204" pitchFamily="34" charset="0"/>
              </a:rPr>
              <a:t>: Low Latency</a:t>
            </a:r>
            <a:endParaRPr lang="en-US" altLang="zh-CN" sz="2800" b="1" kern="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标题 1">
            <a:extLst>
              <a:ext uri="{FF2B5EF4-FFF2-40B4-BE49-F238E27FC236}">
                <a16:creationId xmlns:a16="http://schemas.microsoft.com/office/drawing/2014/main" id="{F13E0647-A7A1-B39B-6BF4-BD448229B6A7}"/>
              </a:ext>
            </a:extLst>
          </p:cNvPr>
          <p:cNvSpPr txBox="1">
            <a:spLocks/>
          </p:cNvSpPr>
          <p:nvPr/>
        </p:nvSpPr>
        <p:spPr>
          <a:xfrm>
            <a:off x="513253" y="3999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endParaRPr lang="zh-CN" altLang="en-US" sz="3600" dirty="0">
              <a:solidFill>
                <a:srgbClr val="9A0001"/>
              </a:solidFill>
              <a:latin typeface="微软雅黑" panose="020B0503020204020204" pitchFamily="34" charset="-122"/>
              <a:cs typeface="Arial" panose="020B0604020202020204" pitchFamily="34" charset="0"/>
            </a:endParaRPr>
          </a:p>
        </p:txBody>
      </p:sp>
      <p:sp>
        <p:nvSpPr>
          <p:cNvPr id="8" name="文本框 7">
            <a:extLst>
              <a:ext uri="{FF2B5EF4-FFF2-40B4-BE49-F238E27FC236}">
                <a16:creationId xmlns:a16="http://schemas.microsoft.com/office/drawing/2014/main" id="{71E9FC63-8711-1D67-07D0-37614904A543}"/>
              </a:ext>
            </a:extLst>
          </p:cNvPr>
          <p:cNvSpPr txBox="1"/>
          <p:nvPr/>
        </p:nvSpPr>
        <p:spPr>
          <a:xfrm>
            <a:off x="513253" y="1010410"/>
            <a:ext cx="12115800" cy="830997"/>
          </a:xfrm>
          <a:prstGeom prst="rect">
            <a:avLst/>
          </a:prstGeom>
          <a:noFill/>
        </p:spPr>
        <p:txBody>
          <a:bodyPr wrap="square" rtlCol="0">
            <a:spAutoFit/>
          </a:bodyPr>
          <a:lstStyle/>
          <a:p>
            <a:r>
              <a:rPr kumimoji="1" lang="en-US" altLang="zh-CN" sz="2400">
                <a:solidFill>
                  <a:sysClr val="windowText" lastClr="000000"/>
                </a:solidFill>
              </a:rPr>
              <a:t>The response latency needs to stay </a:t>
            </a:r>
            <a:r>
              <a:rPr kumimoji="1" lang="en-US" altLang="zh-CN" sz="2400">
                <a:solidFill>
                  <a:srgbClr val="C00000"/>
                </a:solidFill>
              </a:rPr>
              <a:t>below 300 ms for </a:t>
            </a:r>
            <a:r>
              <a:rPr lang="en-US" sz="2400">
                <a:solidFill>
                  <a:srgbClr val="C00000"/>
                </a:solidFill>
              </a:rPr>
              <a:t>a fluent experience [2].</a:t>
            </a:r>
            <a:endParaRPr kumimoji="1" lang="en-US" altLang="zh-CN" sz="2400">
              <a:solidFill>
                <a:srgbClr val="C00000"/>
              </a:solidFill>
            </a:endParaRPr>
          </a:p>
          <a:p>
            <a:r>
              <a:rPr kumimoji="1" lang="en-US" altLang="zh-CN" sz="2400">
                <a:solidFill>
                  <a:sysClr val="windowText" lastClr="000000"/>
                </a:solidFill>
              </a:rPr>
              <a:t>However, responses are generated through </a:t>
            </a:r>
            <a:r>
              <a:rPr kumimoji="1" lang="en-US" altLang="zh-CN" sz="2400">
                <a:solidFill>
                  <a:srgbClr val="C00000"/>
                </a:solidFill>
              </a:rPr>
              <a:t>time-consuming inference.</a:t>
            </a:r>
          </a:p>
        </p:txBody>
      </p:sp>
      <p:pic>
        <p:nvPicPr>
          <p:cNvPr id="96" name="图片 95">
            <a:extLst>
              <a:ext uri="{FF2B5EF4-FFF2-40B4-BE49-F238E27FC236}">
                <a16:creationId xmlns:a16="http://schemas.microsoft.com/office/drawing/2014/main" id="{0670D8C6-0405-7B08-837B-BD500D38A232}"/>
              </a:ext>
            </a:extLst>
          </p:cNvPr>
          <p:cNvPicPr>
            <a:picLocks noChangeAspect="1"/>
          </p:cNvPicPr>
          <p:nvPr/>
        </p:nvPicPr>
        <p:blipFill>
          <a:blip r:embed="rId3"/>
          <a:stretch>
            <a:fillRect/>
          </a:stretch>
        </p:blipFill>
        <p:spPr>
          <a:xfrm>
            <a:off x="4151807" y="3332088"/>
            <a:ext cx="700141" cy="700141"/>
          </a:xfrm>
          <a:prstGeom prst="rect">
            <a:avLst/>
          </a:prstGeom>
        </p:spPr>
      </p:pic>
      <p:grpSp>
        <p:nvGrpSpPr>
          <p:cNvPr id="97" name="组合 96">
            <a:extLst>
              <a:ext uri="{FF2B5EF4-FFF2-40B4-BE49-F238E27FC236}">
                <a16:creationId xmlns:a16="http://schemas.microsoft.com/office/drawing/2014/main" id="{E839DE52-517D-5111-53FD-A11EDCB61C1B}"/>
              </a:ext>
            </a:extLst>
          </p:cNvPr>
          <p:cNvGrpSpPr/>
          <p:nvPr/>
        </p:nvGrpSpPr>
        <p:grpSpPr>
          <a:xfrm>
            <a:off x="4072209" y="4082635"/>
            <a:ext cx="4427689" cy="298487"/>
            <a:chOff x="10985251" y="8820642"/>
            <a:chExt cx="6718040" cy="452888"/>
          </a:xfrm>
        </p:grpSpPr>
        <p:cxnSp>
          <p:nvCxnSpPr>
            <p:cNvPr id="107" name="直线箭头连接符 31">
              <a:extLst>
                <a:ext uri="{FF2B5EF4-FFF2-40B4-BE49-F238E27FC236}">
                  <a16:creationId xmlns:a16="http://schemas.microsoft.com/office/drawing/2014/main" id="{62004901-DAC9-FC6C-36D7-6C51D49AD7D0}"/>
                </a:ext>
              </a:extLst>
            </p:cNvPr>
            <p:cNvCxnSpPr>
              <a:cxnSpLocks/>
            </p:cNvCxnSpPr>
            <p:nvPr/>
          </p:nvCxnSpPr>
          <p:spPr>
            <a:xfrm>
              <a:off x="11148645" y="8820642"/>
              <a:ext cx="6554646" cy="0"/>
            </a:xfrm>
            <a:prstGeom prst="straightConnector1">
              <a:avLst/>
            </a:prstGeom>
            <a:ln w="38100" cmpd="sng">
              <a:solidFill>
                <a:schemeClr val="tx1"/>
              </a:solidFill>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108" name="直线箭头连接符 32">
              <a:extLst>
                <a:ext uri="{FF2B5EF4-FFF2-40B4-BE49-F238E27FC236}">
                  <a16:creationId xmlns:a16="http://schemas.microsoft.com/office/drawing/2014/main" id="{1646E7FF-99F2-EBA2-90D5-A525EF03E801}"/>
                </a:ext>
              </a:extLst>
            </p:cNvPr>
            <p:cNvCxnSpPr>
              <a:cxnSpLocks/>
            </p:cNvCxnSpPr>
            <p:nvPr/>
          </p:nvCxnSpPr>
          <p:spPr>
            <a:xfrm flipH="1">
              <a:off x="10985251" y="9273530"/>
              <a:ext cx="6554646" cy="0"/>
            </a:xfrm>
            <a:prstGeom prst="straightConnector1">
              <a:avLst/>
            </a:prstGeom>
            <a:ln w="38100" cmpd="sng">
              <a:solidFill>
                <a:schemeClr val="tx1"/>
              </a:solidFill>
              <a:headEnd w="lg" len="lg"/>
              <a:tailEnd type="arrow" w="lg" len="lg"/>
            </a:ln>
          </p:spPr>
          <p:style>
            <a:lnRef idx="1">
              <a:schemeClr val="accent1"/>
            </a:lnRef>
            <a:fillRef idx="0">
              <a:schemeClr val="accent1"/>
            </a:fillRef>
            <a:effectRef idx="0">
              <a:schemeClr val="accent1"/>
            </a:effectRef>
            <a:fontRef idx="minor">
              <a:schemeClr val="tx1"/>
            </a:fontRef>
          </p:style>
        </p:cxnSp>
      </p:grpSp>
      <p:sp>
        <p:nvSpPr>
          <p:cNvPr id="98" name="文本框 97">
            <a:extLst>
              <a:ext uri="{FF2B5EF4-FFF2-40B4-BE49-F238E27FC236}">
                <a16:creationId xmlns:a16="http://schemas.microsoft.com/office/drawing/2014/main" id="{5F36157D-F16C-1B03-33D2-057362379B54}"/>
              </a:ext>
            </a:extLst>
          </p:cNvPr>
          <p:cNvSpPr txBox="1"/>
          <p:nvPr/>
        </p:nvSpPr>
        <p:spPr>
          <a:xfrm>
            <a:off x="4838710" y="3423349"/>
            <a:ext cx="272991" cy="461665"/>
          </a:xfrm>
          <a:prstGeom prst="rect">
            <a:avLst/>
          </a:prstGeom>
          <a:noFill/>
        </p:spPr>
        <p:txBody>
          <a:bodyPr wrap="square" rtlCol="0">
            <a:spAutoFit/>
          </a:bodyPr>
          <a:lstStyle/>
          <a:p>
            <a:r>
              <a:rPr kumimoji="1" lang="en-US" altLang="zh-CN" sz="2400" b="1" dirty="0"/>
              <a:t>+</a:t>
            </a:r>
            <a:endParaRPr kumimoji="1" lang="zh-CN" altLang="en-US" sz="2400" b="1" dirty="0"/>
          </a:p>
        </p:txBody>
      </p:sp>
      <p:pic>
        <p:nvPicPr>
          <p:cNvPr id="99" name="图片 98" descr="图标&#10;&#10;描述已自动生成">
            <a:extLst>
              <a:ext uri="{FF2B5EF4-FFF2-40B4-BE49-F238E27FC236}">
                <a16:creationId xmlns:a16="http://schemas.microsoft.com/office/drawing/2014/main" id="{DD6A0CBB-A24C-4543-C16C-CEF78113C7C8}"/>
              </a:ext>
            </a:extLst>
          </p:cNvPr>
          <p:cNvPicPr>
            <a:picLocks noChangeAspect="1"/>
          </p:cNvPicPr>
          <p:nvPr/>
        </p:nvPicPr>
        <p:blipFill>
          <a:blip r:embed="rId4"/>
          <a:stretch>
            <a:fillRect/>
          </a:stretch>
        </p:blipFill>
        <p:spPr>
          <a:xfrm>
            <a:off x="5131422" y="3423349"/>
            <a:ext cx="552738" cy="552738"/>
          </a:xfrm>
          <a:prstGeom prst="rect">
            <a:avLst/>
          </a:prstGeom>
        </p:spPr>
      </p:pic>
      <p:grpSp>
        <p:nvGrpSpPr>
          <p:cNvPr id="23" name="组合 22">
            <a:extLst>
              <a:ext uri="{FF2B5EF4-FFF2-40B4-BE49-F238E27FC236}">
                <a16:creationId xmlns:a16="http://schemas.microsoft.com/office/drawing/2014/main" id="{7F411F6E-5882-D84E-6F82-2A2A5AFC6C6C}"/>
              </a:ext>
            </a:extLst>
          </p:cNvPr>
          <p:cNvGrpSpPr/>
          <p:nvPr/>
        </p:nvGrpSpPr>
        <p:grpSpPr>
          <a:xfrm>
            <a:off x="6996980" y="4437007"/>
            <a:ext cx="1843902" cy="552738"/>
            <a:chOff x="6996980" y="4737630"/>
            <a:chExt cx="1843902" cy="552738"/>
          </a:xfrm>
        </p:grpSpPr>
        <p:pic>
          <p:nvPicPr>
            <p:cNvPr id="100" name="图片 99" descr="图标&#10;&#10;描述已自动生成">
              <a:extLst>
                <a:ext uri="{FF2B5EF4-FFF2-40B4-BE49-F238E27FC236}">
                  <a16:creationId xmlns:a16="http://schemas.microsoft.com/office/drawing/2014/main" id="{741AF259-E44D-880C-A051-E413538AC30C}"/>
                </a:ext>
              </a:extLst>
            </p:cNvPr>
            <p:cNvPicPr>
              <a:picLocks noChangeAspect="1"/>
            </p:cNvPicPr>
            <p:nvPr/>
          </p:nvPicPr>
          <p:blipFill>
            <a:blip r:embed="rId4"/>
            <a:stretch>
              <a:fillRect/>
            </a:stretch>
          </p:blipFill>
          <p:spPr>
            <a:xfrm>
              <a:off x="6996980" y="4737630"/>
              <a:ext cx="552738" cy="552738"/>
            </a:xfrm>
            <a:prstGeom prst="rect">
              <a:avLst/>
            </a:prstGeom>
          </p:spPr>
        </p:pic>
        <p:sp>
          <p:nvSpPr>
            <p:cNvPr id="101" name="文本框 100">
              <a:extLst>
                <a:ext uri="{FF2B5EF4-FFF2-40B4-BE49-F238E27FC236}">
                  <a16:creationId xmlns:a16="http://schemas.microsoft.com/office/drawing/2014/main" id="{8F6A0352-67CE-16B2-C47A-B91C73718F38}"/>
                </a:ext>
              </a:extLst>
            </p:cNvPr>
            <p:cNvSpPr txBox="1"/>
            <p:nvPr/>
          </p:nvSpPr>
          <p:spPr>
            <a:xfrm>
              <a:off x="7359806" y="4809591"/>
              <a:ext cx="1481076" cy="338554"/>
            </a:xfrm>
            <a:prstGeom prst="rect">
              <a:avLst/>
            </a:prstGeom>
            <a:noFill/>
          </p:spPr>
          <p:txBody>
            <a:bodyPr wrap="square" rtlCol="0">
              <a:spAutoFit/>
            </a:bodyPr>
            <a:lstStyle/>
            <a:p>
              <a:pPr algn="ctr"/>
              <a:r>
                <a:rPr kumimoji="1" lang="en-US" altLang="zh-CN" sz="1600" b="1" dirty="0"/>
                <a:t>Response</a:t>
              </a:r>
              <a:endParaRPr kumimoji="1" lang="zh-CN" altLang="en-US" sz="1600" b="1" dirty="0"/>
            </a:p>
          </p:txBody>
        </p:sp>
      </p:grpSp>
      <p:grpSp>
        <p:nvGrpSpPr>
          <p:cNvPr id="102" name="组合 101">
            <a:extLst>
              <a:ext uri="{FF2B5EF4-FFF2-40B4-BE49-F238E27FC236}">
                <a16:creationId xmlns:a16="http://schemas.microsoft.com/office/drawing/2014/main" id="{7E9BC357-4886-8FD8-08EE-F80F9832B396}"/>
              </a:ext>
            </a:extLst>
          </p:cNvPr>
          <p:cNvGrpSpPr/>
          <p:nvPr/>
        </p:nvGrpSpPr>
        <p:grpSpPr>
          <a:xfrm>
            <a:off x="7695132" y="2166050"/>
            <a:ext cx="1804632" cy="2576254"/>
            <a:chOff x="16837258" y="6440890"/>
            <a:chExt cx="2738130" cy="3908896"/>
          </a:xfrm>
        </p:grpSpPr>
        <p:sp>
          <p:nvSpPr>
            <p:cNvPr id="104" name="椭圆形标注 39">
              <a:extLst>
                <a:ext uri="{FF2B5EF4-FFF2-40B4-BE49-F238E27FC236}">
                  <a16:creationId xmlns:a16="http://schemas.microsoft.com/office/drawing/2014/main" id="{D01D1833-14DB-BD18-01FC-305B41A757DE}"/>
                </a:ext>
              </a:extLst>
            </p:cNvPr>
            <p:cNvSpPr/>
            <p:nvPr/>
          </p:nvSpPr>
          <p:spPr>
            <a:xfrm flipH="1">
              <a:off x="16837258" y="6440890"/>
              <a:ext cx="2721196" cy="1823202"/>
            </a:xfrm>
            <a:prstGeom prst="wedgeEllipseCallout">
              <a:avLst/>
            </a:prstGeom>
            <a:solidFill>
              <a:schemeClr val="bg1">
                <a:lumMod val="95000"/>
                <a:alpha val="398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400" b="1" dirty="0">
                <a:solidFill>
                  <a:schemeClr val="tx1"/>
                </a:solidFill>
              </a:endParaRPr>
            </a:p>
          </p:txBody>
        </p:sp>
        <p:sp>
          <p:nvSpPr>
            <p:cNvPr id="105" name="文本框 104">
              <a:extLst>
                <a:ext uri="{FF2B5EF4-FFF2-40B4-BE49-F238E27FC236}">
                  <a16:creationId xmlns:a16="http://schemas.microsoft.com/office/drawing/2014/main" id="{1C7FA679-D208-5276-4C78-2AF0262F7445}"/>
                </a:ext>
              </a:extLst>
            </p:cNvPr>
            <p:cNvSpPr txBox="1"/>
            <p:nvPr/>
          </p:nvSpPr>
          <p:spPr>
            <a:xfrm>
              <a:off x="16854194" y="6575755"/>
              <a:ext cx="2721194" cy="1447646"/>
            </a:xfrm>
            <a:prstGeom prst="rect">
              <a:avLst/>
            </a:prstGeom>
            <a:noFill/>
          </p:spPr>
          <p:txBody>
            <a:bodyPr wrap="square" rtlCol="0">
              <a:spAutoFit/>
            </a:bodyPr>
            <a:lstStyle/>
            <a:p>
              <a:pPr algn="ctr"/>
              <a:r>
                <a:rPr kumimoji="1" lang="en-US" altLang="zh-CN" b="1" dirty="0"/>
                <a:t>Sure, </a:t>
              </a:r>
              <a:r>
                <a:rPr kumimoji="1" lang="en-US" altLang="zh-CN" b="1"/>
                <a:t>this </a:t>
              </a:r>
              <a:r>
                <a:rPr kumimoji="1" lang="en-US" altLang="zh-CN" sz="2000" b="1"/>
                <a:t>looks</a:t>
              </a:r>
              <a:r>
                <a:rPr kumimoji="1" lang="zh-CN" altLang="en-US" b="1"/>
                <a:t> </a:t>
              </a:r>
              <a:r>
                <a:rPr kumimoji="1" lang="en-US" altLang="zh-CN" b="1" dirty="0"/>
                <a:t>···</a:t>
              </a:r>
              <a:r>
                <a:rPr kumimoji="1" lang="zh-CN" altLang="en-US" b="1" dirty="0"/>
                <a:t> </a:t>
              </a:r>
              <a:r>
                <a:rPr kumimoji="1" lang="en-US" altLang="zh-CN" b="1" dirty="0"/>
                <a:t>, so we </a:t>
              </a:r>
              <a:r>
                <a:rPr kumimoji="1" lang="en-US" altLang="zh-CN" b="1"/>
                <a:t>should</a:t>
              </a:r>
              <a:r>
                <a:rPr kumimoji="1" lang="zh-CN" altLang="en-US" b="1"/>
                <a:t> </a:t>
              </a:r>
              <a:r>
                <a:rPr kumimoji="1" lang="en-US" altLang="zh-CN" b="1"/>
                <a:t>···</a:t>
              </a:r>
              <a:endParaRPr kumimoji="1" lang="zh-CN" altLang="en-US" b="1" dirty="0"/>
            </a:p>
          </p:txBody>
        </p:sp>
        <p:pic>
          <p:nvPicPr>
            <p:cNvPr id="106" name="图片 105">
              <a:extLst>
                <a:ext uri="{FF2B5EF4-FFF2-40B4-BE49-F238E27FC236}">
                  <a16:creationId xmlns:a16="http://schemas.microsoft.com/office/drawing/2014/main" id="{1B8F4426-921C-EBF5-B4EB-8A63558BBECB}"/>
                </a:ext>
              </a:extLst>
            </p:cNvPr>
            <p:cNvPicPr>
              <a:picLocks noChangeAspect="1"/>
            </p:cNvPicPr>
            <p:nvPr/>
          </p:nvPicPr>
          <p:blipFill>
            <a:blip r:embed="rId5"/>
            <a:stretch>
              <a:fillRect/>
            </a:stretch>
          </p:blipFill>
          <p:spPr>
            <a:xfrm rot="6700647">
              <a:off x="18691003" y="10064454"/>
              <a:ext cx="285332" cy="285332"/>
            </a:xfrm>
            <a:prstGeom prst="rect">
              <a:avLst/>
            </a:prstGeom>
          </p:spPr>
        </p:pic>
      </p:grpSp>
      <p:pic>
        <p:nvPicPr>
          <p:cNvPr id="103" name="图片 102" descr="形状&#10;&#10;低可信度描述已自动生成">
            <a:extLst>
              <a:ext uri="{FF2B5EF4-FFF2-40B4-BE49-F238E27FC236}">
                <a16:creationId xmlns:a16="http://schemas.microsoft.com/office/drawing/2014/main" id="{B0490B62-F425-2057-1F0E-C2A50DC9392E}"/>
              </a:ext>
            </a:extLst>
          </p:cNvPr>
          <p:cNvPicPr>
            <a:picLocks noChangeAspect="1"/>
          </p:cNvPicPr>
          <p:nvPr/>
        </p:nvPicPr>
        <p:blipFill>
          <a:blip r:embed="rId6"/>
          <a:stretch>
            <a:fillRect/>
          </a:stretch>
        </p:blipFill>
        <p:spPr>
          <a:xfrm>
            <a:off x="8651698" y="3384300"/>
            <a:ext cx="1201626" cy="1201626"/>
          </a:xfrm>
          <a:prstGeom prst="rect">
            <a:avLst/>
          </a:prstGeom>
        </p:spPr>
      </p:pic>
      <p:grpSp>
        <p:nvGrpSpPr>
          <p:cNvPr id="47" name="组合 46">
            <a:extLst>
              <a:ext uri="{FF2B5EF4-FFF2-40B4-BE49-F238E27FC236}">
                <a16:creationId xmlns:a16="http://schemas.microsoft.com/office/drawing/2014/main" id="{C1FAFFBA-7093-647D-14E9-954A24DB3461}"/>
              </a:ext>
            </a:extLst>
          </p:cNvPr>
          <p:cNvGrpSpPr/>
          <p:nvPr/>
        </p:nvGrpSpPr>
        <p:grpSpPr>
          <a:xfrm>
            <a:off x="2028289" y="2115500"/>
            <a:ext cx="2786772" cy="2730994"/>
            <a:chOff x="2028289" y="2416123"/>
            <a:chExt cx="2786772" cy="2730994"/>
          </a:xfrm>
        </p:grpSpPr>
        <p:grpSp>
          <p:nvGrpSpPr>
            <p:cNvPr id="95" name="组合 94">
              <a:extLst>
                <a:ext uri="{FF2B5EF4-FFF2-40B4-BE49-F238E27FC236}">
                  <a16:creationId xmlns:a16="http://schemas.microsoft.com/office/drawing/2014/main" id="{37BF2EB6-BD71-E654-3F28-8FE441AEE126}"/>
                </a:ext>
              </a:extLst>
            </p:cNvPr>
            <p:cNvGrpSpPr/>
            <p:nvPr/>
          </p:nvGrpSpPr>
          <p:grpSpPr>
            <a:xfrm>
              <a:off x="2028289" y="2416123"/>
              <a:ext cx="2786772" cy="2494831"/>
              <a:chOff x="7225157" y="6378810"/>
              <a:chExt cx="4228311" cy="3785354"/>
            </a:xfrm>
          </p:grpSpPr>
          <p:sp>
            <p:nvSpPr>
              <p:cNvPr id="109" name="椭圆形标注 35">
                <a:extLst>
                  <a:ext uri="{FF2B5EF4-FFF2-40B4-BE49-F238E27FC236}">
                    <a16:creationId xmlns:a16="http://schemas.microsoft.com/office/drawing/2014/main" id="{E15E5EC5-0D37-2C82-60FE-0DD3212CC402}"/>
                  </a:ext>
                </a:extLst>
              </p:cNvPr>
              <p:cNvSpPr/>
              <p:nvPr/>
            </p:nvSpPr>
            <p:spPr>
              <a:xfrm rot="680015">
                <a:off x="8820035" y="6378810"/>
                <a:ext cx="2633433" cy="1764401"/>
              </a:xfrm>
              <a:prstGeom prst="wedgeEllipseCallout">
                <a:avLst/>
              </a:prstGeom>
              <a:solidFill>
                <a:schemeClr val="bg1">
                  <a:lumMod val="95000"/>
                  <a:alpha val="4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400" b="1" dirty="0">
                  <a:solidFill>
                    <a:schemeClr val="tx1"/>
                  </a:solidFill>
                </a:endParaRPr>
              </a:p>
            </p:txBody>
          </p:sp>
          <p:sp>
            <p:nvSpPr>
              <p:cNvPr id="110" name="文本框 109">
                <a:extLst>
                  <a:ext uri="{FF2B5EF4-FFF2-40B4-BE49-F238E27FC236}">
                    <a16:creationId xmlns:a16="http://schemas.microsoft.com/office/drawing/2014/main" id="{2EAAB66A-C5E2-F7A2-B198-30D9BB8B862C}"/>
                  </a:ext>
                </a:extLst>
              </p:cNvPr>
              <p:cNvSpPr txBox="1"/>
              <p:nvPr/>
            </p:nvSpPr>
            <p:spPr>
              <a:xfrm>
                <a:off x="8975198" y="6509346"/>
                <a:ext cx="2472339" cy="1400949"/>
              </a:xfrm>
              <a:prstGeom prst="rect">
                <a:avLst/>
              </a:prstGeom>
              <a:noFill/>
            </p:spPr>
            <p:txBody>
              <a:bodyPr wrap="square" rtlCol="0">
                <a:spAutoFit/>
              </a:bodyPr>
              <a:lstStyle/>
              <a:p>
                <a:pPr algn="ctr"/>
                <a:r>
                  <a:rPr kumimoji="1" lang="en-US" altLang="zh-CN" b="1" dirty="0"/>
                  <a:t>Hi, take a look at this, could you</a:t>
                </a:r>
                <a:r>
                  <a:rPr kumimoji="1" lang="zh-CN" altLang="en-US" b="1" dirty="0"/>
                  <a:t> </a:t>
                </a:r>
                <a:r>
                  <a:rPr kumimoji="1" lang="en-US" altLang="zh-CN" b="1" dirty="0"/>
                  <a:t>···</a:t>
                </a:r>
                <a:endParaRPr kumimoji="1" lang="zh-CN" altLang="en-US" b="1" dirty="0"/>
              </a:p>
            </p:txBody>
          </p:sp>
          <p:grpSp>
            <p:nvGrpSpPr>
              <p:cNvPr id="111" name="组合 110">
                <a:extLst>
                  <a:ext uri="{FF2B5EF4-FFF2-40B4-BE49-F238E27FC236}">
                    <a16:creationId xmlns:a16="http://schemas.microsoft.com/office/drawing/2014/main" id="{DD485069-7E99-6299-31F1-45AC817DBF73}"/>
                  </a:ext>
                </a:extLst>
              </p:cNvPr>
              <p:cNvGrpSpPr/>
              <p:nvPr/>
            </p:nvGrpSpPr>
            <p:grpSpPr>
              <a:xfrm>
                <a:off x="7225157" y="7910295"/>
                <a:ext cx="2965616" cy="2253869"/>
                <a:chOff x="7225157" y="7910295"/>
                <a:chExt cx="2965616" cy="2253869"/>
              </a:xfrm>
            </p:grpSpPr>
            <p:pic>
              <p:nvPicPr>
                <p:cNvPr id="114" name="图片 113" descr="卡通人物&#10;&#10;中度可信度描述已自动生成">
                  <a:extLst>
                    <a:ext uri="{FF2B5EF4-FFF2-40B4-BE49-F238E27FC236}">
                      <a16:creationId xmlns:a16="http://schemas.microsoft.com/office/drawing/2014/main" id="{276779B5-3E6D-2540-A606-99E246EB7360}"/>
                    </a:ext>
                  </a:extLst>
                </p:cNvPr>
                <p:cNvPicPr>
                  <a:picLocks noChangeAspect="1"/>
                </p:cNvPicPr>
                <p:nvPr/>
              </p:nvPicPr>
              <p:blipFill>
                <a:blip r:embed="rId7"/>
                <a:stretch>
                  <a:fillRect/>
                </a:stretch>
              </p:blipFill>
              <p:spPr>
                <a:xfrm>
                  <a:off x="7225157" y="7910295"/>
                  <a:ext cx="2965616" cy="2253869"/>
                </a:xfrm>
                <a:prstGeom prst="rect">
                  <a:avLst/>
                </a:prstGeom>
              </p:spPr>
            </p:pic>
            <p:pic>
              <p:nvPicPr>
                <p:cNvPr id="113" name="图片 112">
                  <a:extLst>
                    <a:ext uri="{FF2B5EF4-FFF2-40B4-BE49-F238E27FC236}">
                      <a16:creationId xmlns:a16="http://schemas.microsoft.com/office/drawing/2014/main" id="{BBF9D15D-6EE1-975D-9B87-C6883936473E}"/>
                    </a:ext>
                  </a:extLst>
                </p:cNvPr>
                <p:cNvPicPr>
                  <a:picLocks noChangeAspect="1"/>
                </p:cNvPicPr>
                <p:nvPr/>
              </p:nvPicPr>
              <p:blipFill>
                <a:blip r:embed="rId5"/>
                <a:stretch>
                  <a:fillRect/>
                </a:stretch>
              </p:blipFill>
              <p:spPr>
                <a:xfrm>
                  <a:off x="9347296" y="9327042"/>
                  <a:ext cx="285332" cy="285332"/>
                </a:xfrm>
                <a:prstGeom prst="rect">
                  <a:avLst/>
                </a:prstGeom>
              </p:spPr>
            </p:pic>
          </p:grpSp>
        </p:grpSp>
        <p:sp>
          <p:nvSpPr>
            <p:cNvPr id="3" name="矩形 2">
              <a:extLst>
                <a:ext uri="{FF2B5EF4-FFF2-40B4-BE49-F238E27FC236}">
                  <a16:creationId xmlns:a16="http://schemas.microsoft.com/office/drawing/2014/main" id="{AD211658-E89E-EF3D-0721-3836E6BD77A4}"/>
                </a:ext>
              </a:extLst>
            </p:cNvPr>
            <p:cNvSpPr/>
            <p:nvPr/>
          </p:nvSpPr>
          <p:spPr>
            <a:xfrm>
              <a:off x="2823333" y="4870409"/>
              <a:ext cx="441097" cy="276708"/>
            </a:xfrm>
            <a:prstGeom prst="rect">
              <a:avLst/>
            </a:prstGeom>
            <a:solidFill>
              <a:srgbClr val="F97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pic>
        <p:nvPicPr>
          <p:cNvPr id="20" name="图片 19" descr="图标&#10;&#10;描述已自动生成">
            <a:extLst>
              <a:ext uri="{FF2B5EF4-FFF2-40B4-BE49-F238E27FC236}">
                <a16:creationId xmlns:a16="http://schemas.microsoft.com/office/drawing/2014/main" id="{1A77DD5D-43D3-E9B2-7218-5C87C880EF35}"/>
              </a:ext>
            </a:extLst>
          </p:cNvPr>
          <p:cNvPicPr>
            <a:picLocks noChangeAspect="1"/>
          </p:cNvPicPr>
          <p:nvPr/>
        </p:nvPicPr>
        <p:blipFill>
          <a:blip r:embed="rId8"/>
          <a:stretch>
            <a:fillRect/>
          </a:stretch>
        </p:blipFill>
        <p:spPr>
          <a:xfrm>
            <a:off x="3042262" y="3833513"/>
            <a:ext cx="1012981" cy="1012981"/>
          </a:xfrm>
          <a:prstGeom prst="rect">
            <a:avLst/>
          </a:prstGeom>
        </p:spPr>
      </p:pic>
      <p:grpSp>
        <p:nvGrpSpPr>
          <p:cNvPr id="44" name="组合 43">
            <a:extLst>
              <a:ext uri="{FF2B5EF4-FFF2-40B4-BE49-F238E27FC236}">
                <a16:creationId xmlns:a16="http://schemas.microsoft.com/office/drawing/2014/main" id="{97154CB0-4DF2-8A3D-8D63-8BB56E5D6CFC}"/>
              </a:ext>
            </a:extLst>
          </p:cNvPr>
          <p:cNvGrpSpPr/>
          <p:nvPr/>
        </p:nvGrpSpPr>
        <p:grpSpPr>
          <a:xfrm>
            <a:off x="5866247" y="3050841"/>
            <a:ext cx="990617" cy="1749081"/>
            <a:chOff x="13974397" y="7400774"/>
            <a:chExt cx="1657963" cy="2927380"/>
          </a:xfrm>
        </p:grpSpPr>
        <p:grpSp>
          <p:nvGrpSpPr>
            <p:cNvPr id="24" name="组合 23">
              <a:extLst>
                <a:ext uri="{FF2B5EF4-FFF2-40B4-BE49-F238E27FC236}">
                  <a16:creationId xmlns:a16="http://schemas.microsoft.com/office/drawing/2014/main" id="{2BC708AE-3E98-3772-DB39-D16ACEE74CA1}"/>
                </a:ext>
              </a:extLst>
            </p:cNvPr>
            <p:cNvGrpSpPr/>
            <p:nvPr/>
          </p:nvGrpSpPr>
          <p:grpSpPr>
            <a:xfrm>
              <a:off x="13974397" y="8531512"/>
              <a:ext cx="1657963" cy="1796642"/>
              <a:chOff x="14042720" y="8252494"/>
              <a:chExt cx="1657963" cy="1796642"/>
            </a:xfrm>
          </p:grpSpPr>
          <p:sp>
            <p:nvSpPr>
              <p:cNvPr id="31" name="椭圆 30">
                <a:extLst>
                  <a:ext uri="{FF2B5EF4-FFF2-40B4-BE49-F238E27FC236}">
                    <a16:creationId xmlns:a16="http://schemas.microsoft.com/office/drawing/2014/main" id="{5D7ECE0D-BA6E-8082-C505-9C8B14BA2DDC}"/>
                  </a:ext>
                </a:extLst>
              </p:cNvPr>
              <p:cNvSpPr/>
              <p:nvPr/>
            </p:nvSpPr>
            <p:spPr>
              <a:xfrm>
                <a:off x="14042720" y="8391173"/>
                <a:ext cx="1657963" cy="16579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37" name="图片 36" descr="黑白色的标志&#10;&#10;描述已自动生成">
                <a:extLst>
                  <a:ext uri="{FF2B5EF4-FFF2-40B4-BE49-F238E27FC236}">
                    <a16:creationId xmlns:a16="http://schemas.microsoft.com/office/drawing/2014/main" id="{D0497777-F0E5-5D6E-F187-4806749285E2}"/>
                  </a:ext>
                </a:extLst>
              </p:cNvPr>
              <p:cNvPicPr>
                <a:picLocks noChangeAspect="1"/>
              </p:cNvPicPr>
              <p:nvPr/>
            </p:nvPicPr>
            <p:blipFill>
              <a:blip r:embed="rId9"/>
              <a:stretch>
                <a:fillRect/>
              </a:stretch>
            </p:blipFill>
            <p:spPr>
              <a:xfrm>
                <a:off x="14148407" y="8252494"/>
                <a:ext cx="1446586" cy="1446586"/>
              </a:xfrm>
              <a:prstGeom prst="rect">
                <a:avLst/>
              </a:prstGeom>
            </p:spPr>
          </p:pic>
        </p:grpSp>
        <p:pic>
          <p:nvPicPr>
            <p:cNvPr id="38" name="图片 37" descr="图片包含 餐具, 盘子, 游戏机, 停止&#10;&#10;描述已自动生成">
              <a:extLst>
                <a:ext uri="{FF2B5EF4-FFF2-40B4-BE49-F238E27FC236}">
                  <a16:creationId xmlns:a16="http://schemas.microsoft.com/office/drawing/2014/main" id="{AD2A0AC2-969F-6014-8A64-DB49ECA9C9CA}"/>
                </a:ext>
              </a:extLst>
            </p:cNvPr>
            <p:cNvPicPr>
              <a:picLocks noChangeAspect="1"/>
            </p:cNvPicPr>
            <p:nvPr/>
          </p:nvPicPr>
          <p:blipFill>
            <a:blip r:embed="rId10"/>
            <a:stretch>
              <a:fillRect/>
            </a:stretch>
          </p:blipFill>
          <p:spPr>
            <a:xfrm>
              <a:off x="14121152" y="7400774"/>
              <a:ext cx="1269999" cy="952499"/>
            </a:xfrm>
            <a:prstGeom prst="rect">
              <a:avLst/>
            </a:prstGeom>
          </p:spPr>
        </p:pic>
      </p:grpSp>
      <p:pic>
        <p:nvPicPr>
          <p:cNvPr id="45" name="图片 44" descr="图标&#10;&#10;描述已自动生成">
            <a:extLst>
              <a:ext uri="{FF2B5EF4-FFF2-40B4-BE49-F238E27FC236}">
                <a16:creationId xmlns:a16="http://schemas.microsoft.com/office/drawing/2014/main" id="{D809A019-9E4D-8B37-CF35-8C65950829FF}"/>
              </a:ext>
            </a:extLst>
          </p:cNvPr>
          <p:cNvPicPr>
            <a:picLocks noChangeAspect="1"/>
          </p:cNvPicPr>
          <p:nvPr/>
        </p:nvPicPr>
        <p:blipFill>
          <a:blip r:embed="rId11"/>
          <a:stretch>
            <a:fillRect/>
          </a:stretch>
        </p:blipFill>
        <p:spPr>
          <a:xfrm>
            <a:off x="9406504" y="4235889"/>
            <a:ext cx="1017172" cy="884711"/>
          </a:xfrm>
          <a:prstGeom prst="rect">
            <a:avLst/>
          </a:prstGeom>
        </p:spPr>
      </p:pic>
      <p:grpSp>
        <p:nvGrpSpPr>
          <p:cNvPr id="14" name="组合 13">
            <a:extLst>
              <a:ext uri="{FF2B5EF4-FFF2-40B4-BE49-F238E27FC236}">
                <a16:creationId xmlns:a16="http://schemas.microsoft.com/office/drawing/2014/main" id="{5CCAC3FB-A9F9-0650-0EDC-29235DE6D3D7}"/>
              </a:ext>
            </a:extLst>
          </p:cNvPr>
          <p:cNvGrpSpPr/>
          <p:nvPr/>
        </p:nvGrpSpPr>
        <p:grpSpPr>
          <a:xfrm>
            <a:off x="8170281" y="5086564"/>
            <a:ext cx="2636644" cy="1099597"/>
            <a:chOff x="8170281" y="5272827"/>
            <a:chExt cx="2636644" cy="1099597"/>
          </a:xfrm>
        </p:grpSpPr>
        <p:sp>
          <p:nvSpPr>
            <p:cNvPr id="4" name="右大括号 3">
              <a:extLst>
                <a:ext uri="{FF2B5EF4-FFF2-40B4-BE49-F238E27FC236}">
                  <a16:creationId xmlns:a16="http://schemas.microsoft.com/office/drawing/2014/main" id="{588606E2-EA45-39DF-7438-5C3F8E6A74A3}"/>
                </a:ext>
              </a:extLst>
            </p:cNvPr>
            <p:cNvSpPr/>
            <p:nvPr/>
          </p:nvSpPr>
          <p:spPr>
            <a:xfrm rot="5400000">
              <a:off x="9222560" y="4550165"/>
              <a:ext cx="354675" cy="18000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文本框 5">
              <a:extLst>
                <a:ext uri="{FF2B5EF4-FFF2-40B4-BE49-F238E27FC236}">
                  <a16:creationId xmlns:a16="http://schemas.microsoft.com/office/drawing/2014/main" id="{F9DEB98C-7A1D-9FF9-1F20-A073C309A7FD}"/>
                </a:ext>
              </a:extLst>
            </p:cNvPr>
            <p:cNvSpPr txBox="1"/>
            <p:nvPr/>
          </p:nvSpPr>
          <p:spPr>
            <a:xfrm>
              <a:off x="8170281" y="5541427"/>
              <a:ext cx="2636644" cy="830997"/>
            </a:xfrm>
            <a:prstGeom prst="rect">
              <a:avLst/>
            </a:prstGeom>
            <a:noFill/>
          </p:spPr>
          <p:txBody>
            <a:bodyPr wrap="square" rtlCol="0">
              <a:spAutoFit/>
            </a:bodyPr>
            <a:lstStyle/>
            <a:p>
              <a:pPr algn="ctr"/>
              <a:r>
                <a:rPr kumimoji="1" lang="en-US" altLang="zh-CN" sz="2400">
                  <a:solidFill>
                    <a:sysClr val="windowText" lastClr="000000"/>
                  </a:solidFill>
                </a:rPr>
                <a:t>Inference latency </a:t>
              </a:r>
            </a:p>
            <a:p>
              <a:pPr algn="ctr"/>
              <a:r>
                <a:rPr kumimoji="1" lang="en-US" altLang="zh-CN" sz="2400">
                  <a:solidFill>
                    <a:sysClr val="windowText" lastClr="000000"/>
                  </a:solidFill>
                </a:rPr>
                <a:t>at least 232 ms [1]</a:t>
              </a:r>
              <a:endParaRPr kumimoji="1" lang="zh-CN" altLang="en-US" sz="2400">
                <a:solidFill>
                  <a:sysClr val="windowText" lastClr="000000"/>
                </a:solidFill>
              </a:endParaRPr>
            </a:p>
          </p:txBody>
        </p:sp>
      </p:grpSp>
      <p:grpSp>
        <p:nvGrpSpPr>
          <p:cNvPr id="15" name="组合 14">
            <a:extLst>
              <a:ext uri="{FF2B5EF4-FFF2-40B4-BE49-F238E27FC236}">
                <a16:creationId xmlns:a16="http://schemas.microsoft.com/office/drawing/2014/main" id="{39A1F18B-5F78-B844-A16D-DB7C21907288}"/>
              </a:ext>
            </a:extLst>
          </p:cNvPr>
          <p:cNvGrpSpPr/>
          <p:nvPr/>
        </p:nvGrpSpPr>
        <p:grpSpPr>
          <a:xfrm>
            <a:off x="3835559" y="5086563"/>
            <a:ext cx="4556650" cy="1138301"/>
            <a:chOff x="3835559" y="5272826"/>
            <a:chExt cx="4556650" cy="1138301"/>
          </a:xfrm>
        </p:grpSpPr>
        <p:sp>
          <p:nvSpPr>
            <p:cNvPr id="2" name="右大括号 1">
              <a:extLst>
                <a:ext uri="{FF2B5EF4-FFF2-40B4-BE49-F238E27FC236}">
                  <a16:creationId xmlns:a16="http://schemas.microsoft.com/office/drawing/2014/main" id="{194DDCF2-BF9E-0CB3-C057-6872F615743A}"/>
                </a:ext>
              </a:extLst>
            </p:cNvPr>
            <p:cNvSpPr/>
            <p:nvPr/>
          </p:nvSpPr>
          <p:spPr>
            <a:xfrm rot="5400000">
              <a:off x="5936546" y="3171839"/>
              <a:ext cx="354675" cy="455665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文本框 6">
              <a:extLst>
                <a:ext uri="{FF2B5EF4-FFF2-40B4-BE49-F238E27FC236}">
                  <a16:creationId xmlns:a16="http://schemas.microsoft.com/office/drawing/2014/main" id="{91EBBCEE-9AF9-5AA1-96E8-5F7796D8438C}"/>
                </a:ext>
              </a:extLst>
            </p:cNvPr>
            <p:cNvSpPr txBox="1"/>
            <p:nvPr/>
          </p:nvSpPr>
          <p:spPr>
            <a:xfrm>
              <a:off x="4501877" y="5580130"/>
              <a:ext cx="3369820" cy="830997"/>
            </a:xfrm>
            <a:prstGeom prst="rect">
              <a:avLst/>
            </a:prstGeom>
            <a:noFill/>
          </p:spPr>
          <p:txBody>
            <a:bodyPr wrap="square" rtlCol="0">
              <a:spAutoFit/>
            </a:bodyPr>
            <a:lstStyle/>
            <a:p>
              <a:pPr algn="ctr"/>
              <a:r>
                <a:rPr lang="en-US" sz="2400"/>
                <a:t>Time left for RTC</a:t>
              </a:r>
            </a:p>
            <a:p>
              <a:pPr algn="ctr"/>
              <a:r>
                <a:rPr lang="en-US" sz="2400"/>
                <a:t>at most </a:t>
              </a:r>
              <a:r>
                <a:rPr lang="en-US" sz="2400">
                  <a:solidFill>
                    <a:srgbClr val="C00000"/>
                  </a:solidFill>
                </a:rPr>
                <a:t>68</a:t>
              </a:r>
              <a:r>
                <a:rPr lang="en-US" sz="2400"/>
                <a:t> ms</a:t>
              </a:r>
              <a:endParaRPr kumimoji="1" lang="zh-CN" altLang="en-US" sz="2400"/>
            </a:p>
          </p:txBody>
        </p:sp>
      </p:grpSp>
      <p:grpSp>
        <p:nvGrpSpPr>
          <p:cNvPr id="10" name="组合 9">
            <a:extLst>
              <a:ext uri="{FF2B5EF4-FFF2-40B4-BE49-F238E27FC236}">
                <a16:creationId xmlns:a16="http://schemas.microsoft.com/office/drawing/2014/main" id="{AE6C52BA-B1FF-6B9F-CA0E-FC78CC52B9C2}"/>
              </a:ext>
            </a:extLst>
          </p:cNvPr>
          <p:cNvGrpSpPr/>
          <p:nvPr/>
        </p:nvGrpSpPr>
        <p:grpSpPr>
          <a:xfrm>
            <a:off x="548434" y="2103512"/>
            <a:ext cx="2333853" cy="2186943"/>
            <a:chOff x="548434" y="2103512"/>
            <a:chExt cx="2333853" cy="2186943"/>
          </a:xfrm>
        </p:grpSpPr>
        <p:grpSp>
          <p:nvGrpSpPr>
            <p:cNvPr id="21" name="组合 20">
              <a:extLst>
                <a:ext uri="{FF2B5EF4-FFF2-40B4-BE49-F238E27FC236}">
                  <a16:creationId xmlns:a16="http://schemas.microsoft.com/office/drawing/2014/main" id="{63BFB181-81F7-949F-EB33-9BEBC9DEE58A}"/>
                </a:ext>
              </a:extLst>
            </p:cNvPr>
            <p:cNvGrpSpPr/>
            <p:nvPr/>
          </p:nvGrpSpPr>
          <p:grpSpPr>
            <a:xfrm>
              <a:off x="548434" y="2103512"/>
              <a:ext cx="2333853" cy="1443447"/>
              <a:chOff x="548434" y="2103512"/>
              <a:chExt cx="2333853" cy="1443447"/>
            </a:xfrm>
          </p:grpSpPr>
          <p:sp>
            <p:nvSpPr>
              <p:cNvPr id="16" name="思想气泡: 云 15">
                <a:extLst>
                  <a:ext uri="{FF2B5EF4-FFF2-40B4-BE49-F238E27FC236}">
                    <a16:creationId xmlns:a16="http://schemas.microsoft.com/office/drawing/2014/main" id="{CF2CAA79-6445-E925-A149-501B9920B6E0}"/>
                  </a:ext>
                </a:extLst>
              </p:cNvPr>
              <p:cNvSpPr/>
              <p:nvPr/>
            </p:nvSpPr>
            <p:spPr>
              <a:xfrm rot="20105592" flipH="1">
                <a:off x="548434" y="2103512"/>
                <a:ext cx="2143193" cy="1443447"/>
              </a:xfrm>
              <a:prstGeom prst="cloudCallout">
                <a:avLst/>
              </a:prstGeom>
              <a:solidFill>
                <a:schemeClr val="accent1">
                  <a:lumMod val="20000"/>
                  <a:lumOff val="80000"/>
                  <a:alpha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17" name="文本框 16">
                <a:extLst>
                  <a:ext uri="{FF2B5EF4-FFF2-40B4-BE49-F238E27FC236}">
                    <a16:creationId xmlns:a16="http://schemas.microsoft.com/office/drawing/2014/main" id="{CD329984-3DB5-0219-C52D-87BAA5ABC07D}"/>
                  </a:ext>
                </a:extLst>
              </p:cNvPr>
              <p:cNvSpPr txBox="1"/>
              <p:nvPr/>
            </p:nvSpPr>
            <p:spPr>
              <a:xfrm>
                <a:off x="1015999" y="2385850"/>
                <a:ext cx="1866288" cy="707886"/>
              </a:xfrm>
              <a:prstGeom prst="rect">
                <a:avLst/>
              </a:prstGeom>
              <a:noFill/>
            </p:spPr>
            <p:txBody>
              <a:bodyPr wrap="square" rtlCol="0">
                <a:spAutoFit/>
              </a:bodyPr>
              <a:lstStyle/>
              <a:p>
                <a:r>
                  <a:rPr kumimoji="1" lang="en-US" altLang="zh-CN" sz="2000" b="1"/>
                  <a:t>Not a real person </a:t>
                </a:r>
                <a:endParaRPr kumimoji="1" lang="zh-CN" altLang="en-US" sz="2000" b="1" dirty="0"/>
              </a:p>
            </p:txBody>
          </p:sp>
          <p:pic>
            <p:nvPicPr>
              <p:cNvPr id="19" name="图片 18">
                <a:extLst>
                  <a:ext uri="{FF2B5EF4-FFF2-40B4-BE49-F238E27FC236}">
                    <a16:creationId xmlns:a16="http://schemas.microsoft.com/office/drawing/2014/main" id="{77E08F5A-A2D0-B2FA-3D56-893A2080CB0E}"/>
                  </a:ext>
                </a:extLst>
              </p:cNvPr>
              <p:cNvPicPr>
                <a:picLocks noChangeAspect="1"/>
              </p:cNvPicPr>
              <p:nvPr/>
            </p:nvPicPr>
            <p:blipFill>
              <a:blip r:embed="rId12"/>
              <a:stretch>
                <a:fillRect/>
              </a:stretch>
            </p:blipFill>
            <p:spPr>
              <a:xfrm>
                <a:off x="2028289" y="2724952"/>
                <a:ext cx="384347" cy="384347"/>
              </a:xfrm>
              <a:prstGeom prst="rect">
                <a:avLst/>
              </a:prstGeom>
            </p:spPr>
          </p:pic>
        </p:grpSp>
        <p:pic>
          <p:nvPicPr>
            <p:cNvPr id="25" name="图片 24">
              <a:extLst>
                <a:ext uri="{FF2B5EF4-FFF2-40B4-BE49-F238E27FC236}">
                  <a16:creationId xmlns:a16="http://schemas.microsoft.com/office/drawing/2014/main" id="{411FF9D7-5393-3658-A612-1919AF1B3CBF}"/>
                </a:ext>
              </a:extLst>
            </p:cNvPr>
            <p:cNvPicPr>
              <a:picLocks noChangeAspect="1"/>
            </p:cNvPicPr>
            <p:nvPr/>
          </p:nvPicPr>
          <p:blipFill>
            <a:blip r:embed="rId13"/>
            <a:stretch>
              <a:fillRect/>
            </a:stretch>
          </p:blipFill>
          <p:spPr>
            <a:xfrm>
              <a:off x="1213077" y="3571807"/>
              <a:ext cx="718648" cy="718648"/>
            </a:xfrm>
            <a:prstGeom prst="rect">
              <a:avLst/>
            </a:prstGeom>
          </p:spPr>
        </p:pic>
      </p:grpSp>
      <p:sp>
        <p:nvSpPr>
          <p:cNvPr id="9" name="文本框 8">
            <a:extLst>
              <a:ext uri="{FF2B5EF4-FFF2-40B4-BE49-F238E27FC236}">
                <a16:creationId xmlns:a16="http://schemas.microsoft.com/office/drawing/2014/main" id="{AB71F80A-1F39-733C-3A33-D186DB698449}"/>
              </a:ext>
            </a:extLst>
          </p:cNvPr>
          <p:cNvSpPr txBox="1"/>
          <p:nvPr/>
        </p:nvSpPr>
        <p:spPr>
          <a:xfrm>
            <a:off x="4657954" y="2185182"/>
            <a:ext cx="2966539" cy="769441"/>
          </a:xfrm>
          <a:prstGeom prst="rect">
            <a:avLst/>
          </a:prstGeom>
          <a:noFill/>
        </p:spPr>
        <p:txBody>
          <a:bodyPr wrap="square" rtlCol="0">
            <a:spAutoFit/>
          </a:bodyPr>
          <a:lstStyle/>
          <a:p>
            <a:pPr algn="ctr"/>
            <a:r>
              <a:rPr kumimoji="1" lang="en-US" altLang="zh-CN" sz="2400" b="1">
                <a:solidFill>
                  <a:srgbClr val="C00000"/>
                </a:solidFill>
              </a:rPr>
              <a:t> </a:t>
            </a:r>
            <a:r>
              <a:rPr kumimoji="1" lang="en-US" altLang="zh-CN" sz="2000" b="1">
                <a:solidFill>
                  <a:srgbClr val="C00000"/>
                </a:solidFill>
              </a:rPr>
              <a:t>Video Communication</a:t>
            </a:r>
          </a:p>
          <a:p>
            <a:pPr algn="ctr"/>
            <a:r>
              <a:rPr kumimoji="1" lang="en-US" altLang="zh-CN" sz="2000" b="1">
                <a:solidFill>
                  <a:srgbClr val="C00000"/>
                </a:solidFill>
              </a:rPr>
              <a:t>via the Network</a:t>
            </a:r>
            <a:endParaRPr kumimoji="1" lang="zh-CN" altLang="en-US" sz="2000" b="1" dirty="0">
              <a:solidFill>
                <a:srgbClr val="C00000"/>
              </a:solidFill>
            </a:endParaRPr>
          </a:p>
        </p:txBody>
      </p:sp>
      <p:sp>
        <p:nvSpPr>
          <p:cNvPr id="18" name="文本框 17">
            <a:extLst>
              <a:ext uri="{FF2B5EF4-FFF2-40B4-BE49-F238E27FC236}">
                <a16:creationId xmlns:a16="http://schemas.microsoft.com/office/drawing/2014/main" id="{6B995C64-F068-2F58-8F33-A88D5E97E847}"/>
              </a:ext>
            </a:extLst>
          </p:cNvPr>
          <p:cNvSpPr txBox="1"/>
          <p:nvPr/>
        </p:nvSpPr>
        <p:spPr>
          <a:xfrm>
            <a:off x="0" y="6340271"/>
            <a:ext cx="14412703" cy="523220"/>
          </a:xfrm>
          <a:prstGeom prst="rect">
            <a:avLst/>
          </a:prstGeom>
          <a:noFill/>
        </p:spPr>
        <p:txBody>
          <a:bodyPr wrap="square">
            <a:spAutoFit/>
          </a:bodyPr>
          <a:lstStyle/>
          <a:p>
            <a:r>
              <a:rPr lang="en-US" sz="1400">
                <a:solidFill>
                  <a:schemeClr val="bg1">
                    <a:lumMod val="50000"/>
                  </a:schemeClr>
                </a:solidFill>
              </a:rPr>
              <a:t>[1] Hurst, Aaron, et al. "Gpt-4o system card." arXiv preprint arXiv:2410.21276 (2024).</a:t>
            </a:r>
            <a:endParaRPr lang="en-US" sz="1400" b="0" i="0">
              <a:solidFill>
                <a:schemeClr val="bg1">
                  <a:lumMod val="50000"/>
                </a:schemeClr>
              </a:solidFill>
              <a:effectLst/>
              <a:latin typeface="Arial" panose="020B0604020202020204" pitchFamily="34" charset="0"/>
            </a:endParaRPr>
          </a:p>
          <a:p>
            <a:r>
              <a:rPr lang="en-US" sz="1400" b="0" i="0">
                <a:solidFill>
                  <a:schemeClr val="bg1">
                    <a:lumMod val="50000"/>
                  </a:schemeClr>
                </a:solidFill>
                <a:effectLst/>
                <a:latin typeface="Arial" panose="020B0604020202020204" pitchFamily="34" charset="0"/>
              </a:rPr>
              <a:t>[2] Lai, Zeqi, et al. "SpaceRTC: Unleashing the low-latency potential of mega-constellations for real-time communications." </a:t>
            </a:r>
            <a:r>
              <a:rPr lang="en-US" sz="1400" b="0" i="1">
                <a:solidFill>
                  <a:schemeClr val="bg1">
                    <a:lumMod val="50000"/>
                  </a:schemeClr>
                </a:solidFill>
                <a:effectLst/>
                <a:latin typeface="Arial" panose="020B0604020202020204" pitchFamily="34" charset="0"/>
              </a:rPr>
              <a:t>IEEE INFOCOM</a:t>
            </a:r>
            <a:r>
              <a:rPr lang="en-US" sz="1400">
                <a:solidFill>
                  <a:schemeClr val="bg1">
                    <a:lumMod val="50000"/>
                  </a:schemeClr>
                </a:solidFill>
                <a:latin typeface="Arial" panose="020B0604020202020204" pitchFamily="34" charset="0"/>
              </a:rPr>
              <a:t> </a:t>
            </a:r>
            <a:r>
              <a:rPr lang="en-US" sz="1400" b="0" i="0">
                <a:solidFill>
                  <a:schemeClr val="bg1">
                    <a:lumMod val="50000"/>
                  </a:schemeClr>
                </a:solidFill>
                <a:effectLst/>
                <a:latin typeface="Arial" panose="020B0604020202020204" pitchFamily="34" charset="0"/>
              </a:rPr>
              <a:t>22.</a:t>
            </a:r>
          </a:p>
        </p:txBody>
      </p:sp>
    </p:spTree>
    <p:extLst>
      <p:ext uri="{BB962C8B-B14F-4D97-AF65-F5344CB8AC3E}">
        <p14:creationId xmlns:p14="http://schemas.microsoft.com/office/powerpoint/2010/main" val="108873474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721FF-4C5A-6C12-54FE-408F830EA946}"/>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002D9F4C-DC2C-8B03-098D-3B4B349CD75B}"/>
              </a:ext>
            </a:extLst>
          </p:cNvPr>
          <p:cNvSpPr>
            <a:spLocks noGrp="1"/>
          </p:cNvSpPr>
          <p:nvPr>
            <p:ph type="title"/>
          </p:nvPr>
        </p:nvSpPr>
        <p:spPr>
          <a:xfrm>
            <a:off x="442913" y="243569"/>
            <a:ext cx="9976196" cy="617518"/>
          </a:xfrm>
        </p:spPr>
        <p:txBody>
          <a:bodyPr>
            <a:normAutofit/>
          </a:bodyPr>
          <a:lstStyle/>
          <a:p>
            <a:pPr lvl="0">
              <a:defRPr/>
            </a:pPr>
            <a:r>
              <a:rPr lang="en-US" altLang="zh-CN" sz="2800" kern="0">
                <a:sym typeface="Arial" panose="020B0604020202020204" pitchFamily="34" charset="0"/>
              </a:rPr>
              <a:t>Vision: r</a:t>
            </a:r>
            <a:r>
              <a:rPr lang="en-US" sz="2800"/>
              <a:t>educe the latency to an extremely low level</a:t>
            </a:r>
            <a:endParaRPr lang="en-US" altLang="zh-CN" sz="2800" b="1" kern="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标题 1">
            <a:extLst>
              <a:ext uri="{FF2B5EF4-FFF2-40B4-BE49-F238E27FC236}">
                <a16:creationId xmlns:a16="http://schemas.microsoft.com/office/drawing/2014/main" id="{1A0A34C7-52A4-9909-E27E-1918CEE5133C}"/>
              </a:ext>
            </a:extLst>
          </p:cNvPr>
          <p:cNvSpPr txBox="1">
            <a:spLocks/>
          </p:cNvSpPr>
          <p:nvPr/>
        </p:nvSpPr>
        <p:spPr>
          <a:xfrm>
            <a:off x="513253" y="3999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endParaRPr lang="zh-CN" altLang="en-US" sz="3600" dirty="0">
              <a:solidFill>
                <a:srgbClr val="9A0001"/>
              </a:solidFill>
              <a:latin typeface="微软雅黑" panose="020B0503020204020204" pitchFamily="34" charset="-122"/>
              <a:cs typeface="Arial" panose="020B0604020202020204" pitchFamily="34" charset="0"/>
            </a:endParaRPr>
          </a:p>
        </p:txBody>
      </p:sp>
      <p:pic>
        <p:nvPicPr>
          <p:cNvPr id="3" name="图片 2">
            <a:extLst>
              <a:ext uri="{FF2B5EF4-FFF2-40B4-BE49-F238E27FC236}">
                <a16:creationId xmlns:a16="http://schemas.microsoft.com/office/drawing/2014/main" id="{D94FF456-4D17-BDC3-9E6B-F999B58A087E}"/>
              </a:ext>
            </a:extLst>
          </p:cNvPr>
          <p:cNvPicPr>
            <a:picLocks noChangeAspect="1"/>
          </p:cNvPicPr>
          <p:nvPr/>
        </p:nvPicPr>
        <p:blipFill>
          <a:blip r:embed="rId3"/>
          <a:stretch>
            <a:fillRect/>
          </a:stretch>
        </p:blipFill>
        <p:spPr>
          <a:xfrm>
            <a:off x="8643999" y="3225224"/>
            <a:ext cx="700141" cy="700141"/>
          </a:xfrm>
          <a:prstGeom prst="rect">
            <a:avLst/>
          </a:prstGeom>
        </p:spPr>
      </p:pic>
      <p:grpSp>
        <p:nvGrpSpPr>
          <p:cNvPr id="7" name="组合 6">
            <a:extLst>
              <a:ext uri="{FF2B5EF4-FFF2-40B4-BE49-F238E27FC236}">
                <a16:creationId xmlns:a16="http://schemas.microsoft.com/office/drawing/2014/main" id="{830DFBE1-C90F-7F59-7980-3245056203A1}"/>
              </a:ext>
            </a:extLst>
          </p:cNvPr>
          <p:cNvGrpSpPr/>
          <p:nvPr/>
        </p:nvGrpSpPr>
        <p:grpSpPr>
          <a:xfrm>
            <a:off x="6034659" y="4030638"/>
            <a:ext cx="6624000" cy="298487"/>
            <a:chOff x="10985251" y="8820642"/>
            <a:chExt cx="6718040" cy="452888"/>
          </a:xfrm>
        </p:grpSpPr>
        <p:cxnSp>
          <p:nvCxnSpPr>
            <p:cNvPr id="8" name="直线箭头连接符 31">
              <a:extLst>
                <a:ext uri="{FF2B5EF4-FFF2-40B4-BE49-F238E27FC236}">
                  <a16:creationId xmlns:a16="http://schemas.microsoft.com/office/drawing/2014/main" id="{944C451D-DDE4-74BD-9A96-810FDFDC600C}"/>
                </a:ext>
              </a:extLst>
            </p:cNvPr>
            <p:cNvCxnSpPr>
              <a:cxnSpLocks/>
            </p:cNvCxnSpPr>
            <p:nvPr/>
          </p:nvCxnSpPr>
          <p:spPr>
            <a:xfrm>
              <a:off x="11148645" y="8820642"/>
              <a:ext cx="6554646" cy="0"/>
            </a:xfrm>
            <a:prstGeom prst="straightConnector1">
              <a:avLst/>
            </a:prstGeom>
            <a:ln w="38100" cmpd="sng">
              <a:solidFill>
                <a:schemeClr val="tx1"/>
              </a:solidFill>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14" name="直线箭头连接符 32">
              <a:extLst>
                <a:ext uri="{FF2B5EF4-FFF2-40B4-BE49-F238E27FC236}">
                  <a16:creationId xmlns:a16="http://schemas.microsoft.com/office/drawing/2014/main" id="{26C2DB61-9219-DBBC-DDF1-80D09DEF5537}"/>
                </a:ext>
              </a:extLst>
            </p:cNvPr>
            <p:cNvCxnSpPr>
              <a:cxnSpLocks/>
            </p:cNvCxnSpPr>
            <p:nvPr/>
          </p:nvCxnSpPr>
          <p:spPr>
            <a:xfrm flipH="1">
              <a:off x="10985251" y="9273530"/>
              <a:ext cx="6554646" cy="0"/>
            </a:xfrm>
            <a:prstGeom prst="straightConnector1">
              <a:avLst/>
            </a:prstGeom>
            <a:ln w="38100" cmpd="sng">
              <a:solidFill>
                <a:schemeClr val="tx1"/>
              </a:solidFill>
              <a:headEnd w="lg" len="lg"/>
              <a:tailEnd type="arrow" w="lg" len="lg"/>
            </a:ln>
          </p:spPr>
          <p:style>
            <a:lnRef idx="1">
              <a:schemeClr val="accent1"/>
            </a:lnRef>
            <a:fillRef idx="0">
              <a:schemeClr val="accent1"/>
            </a:fillRef>
            <a:effectRef idx="0">
              <a:schemeClr val="accent1"/>
            </a:effectRef>
            <a:fontRef idx="minor">
              <a:schemeClr val="tx1"/>
            </a:fontRef>
          </p:style>
        </p:cxnSp>
      </p:grpSp>
      <p:sp>
        <p:nvSpPr>
          <p:cNvPr id="15" name="文本框 14">
            <a:extLst>
              <a:ext uri="{FF2B5EF4-FFF2-40B4-BE49-F238E27FC236}">
                <a16:creationId xmlns:a16="http://schemas.microsoft.com/office/drawing/2014/main" id="{04D8772E-8236-3FA1-F841-B0A108E1F508}"/>
              </a:ext>
            </a:extLst>
          </p:cNvPr>
          <p:cNvSpPr txBox="1"/>
          <p:nvPr/>
        </p:nvSpPr>
        <p:spPr>
          <a:xfrm>
            <a:off x="9330902" y="3316485"/>
            <a:ext cx="272991" cy="461665"/>
          </a:xfrm>
          <a:prstGeom prst="rect">
            <a:avLst/>
          </a:prstGeom>
          <a:noFill/>
        </p:spPr>
        <p:txBody>
          <a:bodyPr wrap="square" rtlCol="0">
            <a:spAutoFit/>
          </a:bodyPr>
          <a:lstStyle/>
          <a:p>
            <a:r>
              <a:rPr kumimoji="1" lang="en-US" altLang="zh-CN" sz="2400" b="1" dirty="0"/>
              <a:t>+</a:t>
            </a:r>
            <a:endParaRPr kumimoji="1" lang="zh-CN" altLang="en-US" sz="2400" b="1" dirty="0"/>
          </a:p>
        </p:txBody>
      </p:sp>
      <p:pic>
        <p:nvPicPr>
          <p:cNvPr id="16" name="图片 15" descr="图标&#10;&#10;描述已自动生成">
            <a:extLst>
              <a:ext uri="{FF2B5EF4-FFF2-40B4-BE49-F238E27FC236}">
                <a16:creationId xmlns:a16="http://schemas.microsoft.com/office/drawing/2014/main" id="{D73D34B8-27DE-7916-35FB-5EBF56BC6567}"/>
              </a:ext>
            </a:extLst>
          </p:cNvPr>
          <p:cNvPicPr>
            <a:picLocks noChangeAspect="1"/>
          </p:cNvPicPr>
          <p:nvPr/>
        </p:nvPicPr>
        <p:blipFill>
          <a:blip r:embed="rId4"/>
          <a:stretch>
            <a:fillRect/>
          </a:stretch>
        </p:blipFill>
        <p:spPr>
          <a:xfrm>
            <a:off x="9623614" y="3316485"/>
            <a:ext cx="552738" cy="552738"/>
          </a:xfrm>
          <a:prstGeom prst="rect">
            <a:avLst/>
          </a:prstGeom>
        </p:spPr>
      </p:pic>
      <p:grpSp>
        <p:nvGrpSpPr>
          <p:cNvPr id="17" name="组合 16">
            <a:extLst>
              <a:ext uri="{FF2B5EF4-FFF2-40B4-BE49-F238E27FC236}">
                <a16:creationId xmlns:a16="http://schemas.microsoft.com/office/drawing/2014/main" id="{70419E2C-0983-FD19-0074-71CBC7988EE8}"/>
              </a:ext>
            </a:extLst>
          </p:cNvPr>
          <p:cNvGrpSpPr/>
          <p:nvPr/>
        </p:nvGrpSpPr>
        <p:grpSpPr>
          <a:xfrm>
            <a:off x="8643999" y="4493594"/>
            <a:ext cx="1843902" cy="552738"/>
            <a:chOff x="6996980" y="4737630"/>
            <a:chExt cx="1843902" cy="552738"/>
          </a:xfrm>
        </p:grpSpPr>
        <p:pic>
          <p:nvPicPr>
            <p:cNvPr id="18" name="图片 17" descr="图标&#10;&#10;描述已自动生成">
              <a:extLst>
                <a:ext uri="{FF2B5EF4-FFF2-40B4-BE49-F238E27FC236}">
                  <a16:creationId xmlns:a16="http://schemas.microsoft.com/office/drawing/2014/main" id="{20DB14F9-11D4-9E86-63FB-6D80FAEDA156}"/>
                </a:ext>
              </a:extLst>
            </p:cNvPr>
            <p:cNvPicPr>
              <a:picLocks noChangeAspect="1"/>
            </p:cNvPicPr>
            <p:nvPr/>
          </p:nvPicPr>
          <p:blipFill>
            <a:blip r:embed="rId4"/>
            <a:stretch>
              <a:fillRect/>
            </a:stretch>
          </p:blipFill>
          <p:spPr>
            <a:xfrm>
              <a:off x="6996980" y="4737630"/>
              <a:ext cx="552738" cy="552738"/>
            </a:xfrm>
            <a:prstGeom prst="rect">
              <a:avLst/>
            </a:prstGeom>
          </p:spPr>
        </p:pic>
        <p:sp>
          <p:nvSpPr>
            <p:cNvPr id="22" name="文本框 21">
              <a:extLst>
                <a:ext uri="{FF2B5EF4-FFF2-40B4-BE49-F238E27FC236}">
                  <a16:creationId xmlns:a16="http://schemas.microsoft.com/office/drawing/2014/main" id="{F8B8D24F-EBE3-7010-62BD-739DC44A10EB}"/>
                </a:ext>
              </a:extLst>
            </p:cNvPr>
            <p:cNvSpPr txBox="1"/>
            <p:nvPr/>
          </p:nvSpPr>
          <p:spPr>
            <a:xfrm>
              <a:off x="7359806" y="4809591"/>
              <a:ext cx="1481076" cy="338554"/>
            </a:xfrm>
            <a:prstGeom prst="rect">
              <a:avLst/>
            </a:prstGeom>
            <a:noFill/>
          </p:spPr>
          <p:txBody>
            <a:bodyPr wrap="square" rtlCol="0">
              <a:spAutoFit/>
            </a:bodyPr>
            <a:lstStyle/>
            <a:p>
              <a:pPr algn="ctr"/>
              <a:r>
                <a:rPr kumimoji="1" lang="en-US" altLang="zh-CN" sz="1600" b="1" dirty="0"/>
                <a:t>Response</a:t>
              </a:r>
              <a:endParaRPr kumimoji="1" lang="zh-CN" altLang="en-US" sz="1600" b="1" dirty="0"/>
            </a:p>
          </p:txBody>
        </p:sp>
      </p:grpSp>
      <p:grpSp>
        <p:nvGrpSpPr>
          <p:cNvPr id="35" name="组合 34">
            <a:extLst>
              <a:ext uri="{FF2B5EF4-FFF2-40B4-BE49-F238E27FC236}">
                <a16:creationId xmlns:a16="http://schemas.microsoft.com/office/drawing/2014/main" id="{35AA3CF6-2C2D-878B-4159-6C3366FC6D52}"/>
              </a:ext>
            </a:extLst>
          </p:cNvPr>
          <p:cNvGrpSpPr/>
          <p:nvPr/>
        </p:nvGrpSpPr>
        <p:grpSpPr>
          <a:xfrm>
            <a:off x="3937589" y="2063503"/>
            <a:ext cx="2786772" cy="2730994"/>
            <a:chOff x="2028289" y="2416123"/>
            <a:chExt cx="2786772" cy="2730994"/>
          </a:xfrm>
        </p:grpSpPr>
        <p:grpSp>
          <p:nvGrpSpPr>
            <p:cNvPr id="36" name="组合 35">
              <a:extLst>
                <a:ext uri="{FF2B5EF4-FFF2-40B4-BE49-F238E27FC236}">
                  <a16:creationId xmlns:a16="http://schemas.microsoft.com/office/drawing/2014/main" id="{6B7BE810-4594-D655-26A6-4CCD49C5F5D5}"/>
                </a:ext>
              </a:extLst>
            </p:cNvPr>
            <p:cNvGrpSpPr/>
            <p:nvPr/>
          </p:nvGrpSpPr>
          <p:grpSpPr>
            <a:xfrm>
              <a:off x="2028289" y="2416123"/>
              <a:ext cx="2786772" cy="2494831"/>
              <a:chOff x="7225157" y="6378810"/>
              <a:chExt cx="4228311" cy="3785354"/>
            </a:xfrm>
          </p:grpSpPr>
          <p:sp>
            <p:nvSpPr>
              <p:cNvPr id="38" name="椭圆形标注 35">
                <a:extLst>
                  <a:ext uri="{FF2B5EF4-FFF2-40B4-BE49-F238E27FC236}">
                    <a16:creationId xmlns:a16="http://schemas.microsoft.com/office/drawing/2014/main" id="{D5932702-1E6C-B836-05D0-C44E42B434BB}"/>
                  </a:ext>
                </a:extLst>
              </p:cNvPr>
              <p:cNvSpPr/>
              <p:nvPr/>
            </p:nvSpPr>
            <p:spPr>
              <a:xfrm rot="680015">
                <a:off x="8820035" y="6378810"/>
                <a:ext cx="2633433" cy="1764401"/>
              </a:xfrm>
              <a:prstGeom prst="wedgeEllipseCallout">
                <a:avLst/>
              </a:prstGeom>
              <a:solidFill>
                <a:schemeClr val="bg1">
                  <a:lumMod val="95000"/>
                  <a:alpha val="4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1400" b="1" dirty="0">
                  <a:solidFill>
                    <a:schemeClr val="tx1"/>
                  </a:solidFill>
                </a:endParaRPr>
              </a:p>
            </p:txBody>
          </p:sp>
          <p:sp>
            <p:nvSpPr>
              <p:cNvPr id="39" name="文本框 38">
                <a:extLst>
                  <a:ext uri="{FF2B5EF4-FFF2-40B4-BE49-F238E27FC236}">
                    <a16:creationId xmlns:a16="http://schemas.microsoft.com/office/drawing/2014/main" id="{CF4F4CF9-1AF6-7EBB-C49D-9A527E1D14AA}"/>
                  </a:ext>
                </a:extLst>
              </p:cNvPr>
              <p:cNvSpPr txBox="1"/>
              <p:nvPr/>
            </p:nvSpPr>
            <p:spPr>
              <a:xfrm>
                <a:off x="8975198" y="6509346"/>
                <a:ext cx="2472339" cy="1400949"/>
              </a:xfrm>
              <a:prstGeom prst="rect">
                <a:avLst/>
              </a:prstGeom>
              <a:noFill/>
            </p:spPr>
            <p:txBody>
              <a:bodyPr wrap="square" rtlCol="0">
                <a:spAutoFit/>
              </a:bodyPr>
              <a:lstStyle/>
              <a:p>
                <a:pPr algn="ctr"/>
                <a:r>
                  <a:rPr kumimoji="1" lang="en-US" altLang="zh-CN" b="1" dirty="0"/>
                  <a:t>Hi, take a look at this, could you</a:t>
                </a:r>
                <a:r>
                  <a:rPr kumimoji="1" lang="zh-CN" altLang="en-US" b="1" dirty="0"/>
                  <a:t> </a:t>
                </a:r>
                <a:r>
                  <a:rPr kumimoji="1" lang="en-US" altLang="zh-CN" b="1" dirty="0"/>
                  <a:t>···</a:t>
                </a:r>
                <a:endParaRPr kumimoji="1" lang="zh-CN" altLang="en-US" b="1" dirty="0"/>
              </a:p>
            </p:txBody>
          </p:sp>
          <p:grpSp>
            <p:nvGrpSpPr>
              <p:cNvPr id="40" name="组合 39">
                <a:extLst>
                  <a:ext uri="{FF2B5EF4-FFF2-40B4-BE49-F238E27FC236}">
                    <a16:creationId xmlns:a16="http://schemas.microsoft.com/office/drawing/2014/main" id="{92917E5E-4FD3-1666-DD1B-455C117AA4C8}"/>
                  </a:ext>
                </a:extLst>
              </p:cNvPr>
              <p:cNvGrpSpPr/>
              <p:nvPr/>
            </p:nvGrpSpPr>
            <p:grpSpPr>
              <a:xfrm>
                <a:off x="7225157" y="7910295"/>
                <a:ext cx="2965616" cy="2253869"/>
                <a:chOff x="7225157" y="7910295"/>
                <a:chExt cx="2965616" cy="2253869"/>
              </a:xfrm>
            </p:grpSpPr>
            <p:pic>
              <p:nvPicPr>
                <p:cNvPr id="41" name="图片 40" descr="卡通人物&#10;&#10;中度可信度描述已自动生成">
                  <a:extLst>
                    <a:ext uri="{FF2B5EF4-FFF2-40B4-BE49-F238E27FC236}">
                      <a16:creationId xmlns:a16="http://schemas.microsoft.com/office/drawing/2014/main" id="{0417426C-F56F-4E98-4FBE-5F4285A81E0E}"/>
                    </a:ext>
                  </a:extLst>
                </p:cNvPr>
                <p:cNvPicPr>
                  <a:picLocks noChangeAspect="1"/>
                </p:cNvPicPr>
                <p:nvPr/>
              </p:nvPicPr>
              <p:blipFill>
                <a:blip r:embed="rId5"/>
                <a:stretch>
                  <a:fillRect/>
                </a:stretch>
              </p:blipFill>
              <p:spPr>
                <a:xfrm>
                  <a:off x="7225157" y="7910295"/>
                  <a:ext cx="2965616" cy="2253869"/>
                </a:xfrm>
                <a:prstGeom prst="rect">
                  <a:avLst/>
                </a:prstGeom>
              </p:spPr>
            </p:pic>
            <p:pic>
              <p:nvPicPr>
                <p:cNvPr id="42" name="图片 41">
                  <a:extLst>
                    <a:ext uri="{FF2B5EF4-FFF2-40B4-BE49-F238E27FC236}">
                      <a16:creationId xmlns:a16="http://schemas.microsoft.com/office/drawing/2014/main" id="{6924373E-4438-45BC-331F-AB60FABAACCC}"/>
                    </a:ext>
                  </a:extLst>
                </p:cNvPr>
                <p:cNvPicPr>
                  <a:picLocks noChangeAspect="1"/>
                </p:cNvPicPr>
                <p:nvPr/>
              </p:nvPicPr>
              <p:blipFill>
                <a:blip r:embed="rId6"/>
                <a:stretch>
                  <a:fillRect/>
                </a:stretch>
              </p:blipFill>
              <p:spPr>
                <a:xfrm>
                  <a:off x="9347296" y="9327042"/>
                  <a:ext cx="285332" cy="285332"/>
                </a:xfrm>
                <a:prstGeom prst="rect">
                  <a:avLst/>
                </a:prstGeom>
              </p:spPr>
            </p:pic>
          </p:grpSp>
        </p:grpSp>
        <p:sp>
          <p:nvSpPr>
            <p:cNvPr id="37" name="矩形 36">
              <a:extLst>
                <a:ext uri="{FF2B5EF4-FFF2-40B4-BE49-F238E27FC236}">
                  <a16:creationId xmlns:a16="http://schemas.microsoft.com/office/drawing/2014/main" id="{D9588682-1E1F-8272-EB9E-D88D4EDA6E31}"/>
                </a:ext>
              </a:extLst>
            </p:cNvPr>
            <p:cNvSpPr/>
            <p:nvPr/>
          </p:nvSpPr>
          <p:spPr>
            <a:xfrm>
              <a:off x="2823333" y="4870409"/>
              <a:ext cx="441097" cy="276708"/>
            </a:xfrm>
            <a:prstGeom prst="rect">
              <a:avLst/>
            </a:prstGeom>
            <a:solidFill>
              <a:srgbClr val="F97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pic>
        <p:nvPicPr>
          <p:cNvPr id="43" name="图片 42" descr="图标&#10;&#10;描述已自动生成">
            <a:extLst>
              <a:ext uri="{FF2B5EF4-FFF2-40B4-BE49-F238E27FC236}">
                <a16:creationId xmlns:a16="http://schemas.microsoft.com/office/drawing/2014/main" id="{0CC96D1A-FFE5-0036-00C6-76B0C8DD00D7}"/>
              </a:ext>
            </a:extLst>
          </p:cNvPr>
          <p:cNvPicPr>
            <a:picLocks noChangeAspect="1"/>
          </p:cNvPicPr>
          <p:nvPr/>
        </p:nvPicPr>
        <p:blipFill>
          <a:blip r:embed="rId7"/>
          <a:stretch>
            <a:fillRect/>
          </a:stretch>
        </p:blipFill>
        <p:spPr>
          <a:xfrm>
            <a:off x="4951562" y="3781516"/>
            <a:ext cx="1012981" cy="1012981"/>
          </a:xfrm>
          <a:prstGeom prst="rect">
            <a:avLst/>
          </a:prstGeom>
        </p:spPr>
      </p:pic>
      <p:grpSp>
        <p:nvGrpSpPr>
          <p:cNvPr id="51" name="组合 50">
            <a:extLst>
              <a:ext uri="{FF2B5EF4-FFF2-40B4-BE49-F238E27FC236}">
                <a16:creationId xmlns:a16="http://schemas.microsoft.com/office/drawing/2014/main" id="{0CC20026-221A-BAA2-EE83-DACC67141D14}"/>
              </a:ext>
            </a:extLst>
          </p:cNvPr>
          <p:cNvGrpSpPr/>
          <p:nvPr/>
        </p:nvGrpSpPr>
        <p:grpSpPr>
          <a:xfrm>
            <a:off x="1468016" y="1500445"/>
            <a:ext cx="2961409" cy="1994518"/>
            <a:chOff x="548434" y="2103512"/>
            <a:chExt cx="2143193" cy="1443447"/>
          </a:xfrm>
        </p:grpSpPr>
        <p:sp>
          <p:nvSpPr>
            <p:cNvPr id="52" name="思想气泡: 云 51">
              <a:extLst>
                <a:ext uri="{FF2B5EF4-FFF2-40B4-BE49-F238E27FC236}">
                  <a16:creationId xmlns:a16="http://schemas.microsoft.com/office/drawing/2014/main" id="{9EA735E7-E510-4026-555F-D5E1C8635770}"/>
                </a:ext>
              </a:extLst>
            </p:cNvPr>
            <p:cNvSpPr/>
            <p:nvPr/>
          </p:nvSpPr>
          <p:spPr>
            <a:xfrm rot="20105592" flipH="1">
              <a:off x="548434" y="2103512"/>
              <a:ext cx="2143193" cy="1443447"/>
            </a:xfrm>
            <a:prstGeom prst="cloudCallout">
              <a:avLst/>
            </a:prstGeom>
            <a:solidFill>
              <a:srgbClr val="92D050">
                <a:alpha val="38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53" name="文本框 52">
              <a:extLst>
                <a:ext uri="{FF2B5EF4-FFF2-40B4-BE49-F238E27FC236}">
                  <a16:creationId xmlns:a16="http://schemas.microsoft.com/office/drawing/2014/main" id="{075D8F39-8867-B296-7283-365C12417C34}"/>
                </a:ext>
              </a:extLst>
            </p:cNvPr>
            <p:cNvSpPr txBox="1"/>
            <p:nvPr/>
          </p:nvSpPr>
          <p:spPr>
            <a:xfrm>
              <a:off x="1123696" y="2385261"/>
              <a:ext cx="1372518" cy="601398"/>
            </a:xfrm>
            <a:prstGeom prst="rect">
              <a:avLst/>
            </a:prstGeom>
            <a:noFill/>
          </p:spPr>
          <p:txBody>
            <a:bodyPr wrap="square" rtlCol="0">
              <a:spAutoFit/>
            </a:bodyPr>
            <a:lstStyle/>
            <a:p>
              <a:r>
                <a:rPr kumimoji="1" lang="en-US" altLang="zh-CN" sz="2400" b="1"/>
                <a:t>I feel it’s a real human</a:t>
              </a:r>
              <a:endParaRPr kumimoji="1" lang="zh-CN" altLang="en-US" sz="2400" b="1" dirty="0"/>
            </a:p>
          </p:txBody>
        </p:sp>
      </p:grpSp>
      <p:pic>
        <p:nvPicPr>
          <p:cNvPr id="56" name="图片 55">
            <a:extLst>
              <a:ext uri="{FF2B5EF4-FFF2-40B4-BE49-F238E27FC236}">
                <a16:creationId xmlns:a16="http://schemas.microsoft.com/office/drawing/2014/main" id="{81283E83-55B2-7B39-1BC9-29F847454CDC}"/>
              </a:ext>
            </a:extLst>
          </p:cNvPr>
          <p:cNvPicPr>
            <a:picLocks noChangeAspect="1"/>
          </p:cNvPicPr>
          <p:nvPr/>
        </p:nvPicPr>
        <p:blipFill>
          <a:blip r:embed="rId8"/>
          <a:stretch>
            <a:fillRect/>
          </a:stretch>
        </p:blipFill>
        <p:spPr>
          <a:xfrm flipH="1">
            <a:off x="2964049" y="2888673"/>
            <a:ext cx="484654" cy="484654"/>
          </a:xfrm>
          <a:prstGeom prst="rect">
            <a:avLst/>
          </a:prstGeom>
        </p:spPr>
      </p:pic>
      <p:sp>
        <p:nvSpPr>
          <p:cNvPr id="61" name="矩形: 圆角 60">
            <a:extLst>
              <a:ext uri="{FF2B5EF4-FFF2-40B4-BE49-F238E27FC236}">
                <a16:creationId xmlns:a16="http://schemas.microsoft.com/office/drawing/2014/main" id="{ABDFBD6D-69A7-30DD-66B2-BC2E66CE93E6}"/>
              </a:ext>
            </a:extLst>
          </p:cNvPr>
          <p:cNvSpPr/>
          <p:nvPr/>
        </p:nvSpPr>
        <p:spPr>
          <a:xfrm>
            <a:off x="0" y="5384783"/>
            <a:ext cx="12192000" cy="1114970"/>
          </a:xfrm>
          <a:prstGeom prst="roundRect">
            <a:avLst/>
          </a:prstGeom>
          <a:solidFill>
            <a:srgbClr val="C00000">
              <a:alpha val="6000"/>
            </a:srgb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2400" b="1">
                <a:solidFill>
                  <a:schemeClr val="tx1"/>
                </a:solidFill>
              </a:rPr>
              <a:t>Grasp the "holy grail" of AI research: Making AI like real humans.</a:t>
            </a:r>
          </a:p>
        </p:txBody>
      </p:sp>
      <p:pic>
        <p:nvPicPr>
          <p:cNvPr id="4" name="图片 3">
            <a:extLst>
              <a:ext uri="{FF2B5EF4-FFF2-40B4-BE49-F238E27FC236}">
                <a16:creationId xmlns:a16="http://schemas.microsoft.com/office/drawing/2014/main" id="{678E8621-7C43-F70E-803F-E92B2120FF25}"/>
              </a:ext>
            </a:extLst>
          </p:cNvPr>
          <p:cNvPicPr>
            <a:picLocks noChangeAspect="1"/>
          </p:cNvPicPr>
          <p:nvPr/>
        </p:nvPicPr>
        <p:blipFill>
          <a:blip r:embed="rId9"/>
          <a:stretch>
            <a:fillRect/>
          </a:stretch>
        </p:blipFill>
        <p:spPr>
          <a:xfrm rot="1417876">
            <a:off x="10759245" y="3539042"/>
            <a:ext cx="1020372" cy="1217464"/>
          </a:xfrm>
          <a:prstGeom prst="rect">
            <a:avLst/>
          </a:prstGeom>
        </p:spPr>
      </p:pic>
    </p:spTree>
    <p:extLst>
      <p:ext uri="{BB962C8B-B14F-4D97-AF65-F5344CB8AC3E}">
        <p14:creationId xmlns:p14="http://schemas.microsoft.com/office/powerpoint/2010/main" val="419491958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DkxZTNkYTE4MzcwZjBiNTE3ZTU5YTYxZWM3NjgzODMifQ=="/>
</p:tagLst>
</file>

<file path=ppt/theme/theme1.xml><?xml version="1.0" encoding="utf-8"?>
<a:theme xmlns:a="http://schemas.openxmlformats.org/drawingml/2006/main" name="自定义设计方案">
  <a:themeElements>
    <a:clrScheme name="自定义 2">
      <a:dk1>
        <a:srgbClr val="000000"/>
      </a:dk1>
      <a:lt1>
        <a:srgbClr val="FFFFFF"/>
      </a:lt1>
      <a:dk2>
        <a:srgbClr val="768395"/>
      </a:dk2>
      <a:lt2>
        <a:srgbClr val="F0F0F0"/>
      </a:lt2>
      <a:accent1>
        <a:srgbClr val="9A0001"/>
      </a:accent1>
      <a:accent2>
        <a:srgbClr val="CEAB6E"/>
      </a:accent2>
      <a:accent3>
        <a:srgbClr val="063771"/>
      </a:accent3>
      <a:accent4>
        <a:srgbClr val="F3F4F8"/>
      </a:accent4>
      <a:accent5>
        <a:srgbClr val="64646C"/>
      </a:accent5>
      <a:accent6>
        <a:srgbClr val="FFFFFF"/>
      </a:accent6>
      <a:hlink>
        <a:srgbClr val="0070C0"/>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2000" dirty="0" smtClean="0">
            <a:latin typeface="Arial" panose="020B0604020202020204" pitchFamily="34" charset="0"/>
            <a:ea typeface="微软雅黑" panose="020B0503020204020204" pitchFamily="34" charset="-122"/>
            <a:cs typeface="+mn-ea"/>
            <a:sym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23520</TotalTime>
  <Words>1015</Words>
  <Application>Microsoft Macintosh PowerPoint</Application>
  <PresentationFormat>宽屏</PresentationFormat>
  <Paragraphs>195</Paragraphs>
  <Slides>20</Slides>
  <Notes>20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20</vt:i4>
      </vt:variant>
    </vt:vector>
  </HeadingPairs>
  <TitlesOfParts>
    <vt:vector size="25" baseType="lpstr">
      <vt:lpstr>等线</vt:lpstr>
      <vt:lpstr>Microsoft YaHei</vt:lpstr>
      <vt:lpstr>Microsoft YaHei</vt:lpstr>
      <vt:lpstr>Arial</vt:lpstr>
      <vt:lpstr>自定义设计方案</vt:lpstr>
      <vt:lpstr>PowerPoint 演示文稿</vt:lpstr>
      <vt:lpstr>Background: AI Video Chat</vt:lpstr>
      <vt:lpstr>Background: AI Video Chat</vt:lpstr>
      <vt:lpstr>Background: AI Video Chat</vt:lpstr>
      <vt:lpstr>Background: AI Video Chat</vt:lpstr>
      <vt:lpstr>Background: AI Video Chat</vt:lpstr>
      <vt:lpstr>Background: AI Video Chat</vt:lpstr>
      <vt:lpstr>Challenge: Low Latency</vt:lpstr>
      <vt:lpstr>Vision: reduce the latency to an extremely low level</vt:lpstr>
      <vt:lpstr>Gap with Existing Methods</vt:lpstr>
      <vt:lpstr>Gap #1: QoE undergoes fundamental changes</vt:lpstr>
      <vt:lpstr>Gap #2: From physical time to positional encoding (PE)</vt:lpstr>
      <vt:lpstr>Gap #3: Viewer throughput changes</vt:lpstr>
      <vt:lpstr>Call for AI-oriented RTC research</vt:lpstr>
      <vt:lpstr>Case study #1: Context-aware Streaming</vt:lpstr>
      <vt:lpstr>Case study #1: Context-aware Streaming</vt:lpstr>
      <vt:lpstr>Case study #1: Context-aware Streaming</vt:lpstr>
      <vt:lpstr>Case study #2: The first benchmark</vt:lpstr>
      <vt:lpstr>Case study #2: The first benchmark</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田 振宇</dc:creator>
  <cp:lastModifiedBy>吴将凯</cp:lastModifiedBy>
  <cp:revision>919</cp:revision>
  <dcterms:created xsi:type="dcterms:W3CDTF">2018-12-09T14:29:00Z</dcterms:created>
  <dcterms:modified xsi:type="dcterms:W3CDTF">2026-06-07T16:20:08Z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6D01E9208D69459DB24E616C0CE17B41</vt:lpwstr>
  </property>
  <property fmtid="{D5CDD505-2E9C-101B-9397-08002B2CF9AE}" pid="3" name="KSOProductBuildVer">
    <vt:lpwstr>2052-11.1.0.12302</vt:lpwstr>
  </property>
</Properties>
</file>